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342" r:id="rId3"/>
    <p:sldId id="315" r:id="rId4"/>
    <p:sldId id="316" r:id="rId5"/>
    <p:sldId id="340" r:id="rId6"/>
    <p:sldId id="341" r:id="rId7"/>
    <p:sldId id="364" r:id="rId8"/>
    <p:sldId id="365" r:id="rId9"/>
    <p:sldId id="372" r:id="rId10"/>
    <p:sldId id="317" r:id="rId11"/>
    <p:sldId id="318" r:id="rId12"/>
    <p:sldId id="320" r:id="rId13"/>
    <p:sldId id="321" r:id="rId14"/>
    <p:sldId id="322" r:id="rId15"/>
    <p:sldId id="324" r:id="rId16"/>
    <p:sldId id="325" r:id="rId17"/>
    <p:sldId id="356" r:id="rId18"/>
    <p:sldId id="355" r:id="rId19"/>
    <p:sldId id="327" r:id="rId20"/>
    <p:sldId id="379" r:id="rId21"/>
    <p:sldId id="405" r:id="rId22"/>
    <p:sldId id="388" r:id="rId23"/>
    <p:sldId id="387" r:id="rId24"/>
    <p:sldId id="386" r:id="rId25"/>
    <p:sldId id="366" r:id="rId26"/>
    <p:sldId id="384" r:id="rId27"/>
    <p:sldId id="389" r:id="rId28"/>
    <p:sldId id="390" r:id="rId29"/>
    <p:sldId id="391" r:id="rId30"/>
    <p:sldId id="393" r:id="rId31"/>
    <p:sldId id="334" r:id="rId32"/>
    <p:sldId id="395" r:id="rId33"/>
    <p:sldId id="396" r:id="rId34"/>
    <p:sldId id="397" r:id="rId35"/>
    <p:sldId id="399" r:id="rId36"/>
    <p:sldId id="400" r:id="rId37"/>
    <p:sldId id="401" r:id="rId38"/>
    <p:sldId id="402" r:id="rId39"/>
    <p:sldId id="403" r:id="rId40"/>
    <p:sldId id="404" r:id="rId41"/>
    <p:sldId id="392" r:id="rId42"/>
    <p:sldId id="337" r:id="rId43"/>
    <p:sldId id="343" r:id="rId44"/>
    <p:sldId id="345" r:id="rId45"/>
    <p:sldId id="375" r:id="rId46"/>
    <p:sldId id="346" r:id="rId47"/>
    <p:sldId id="348" r:id="rId48"/>
    <p:sldId id="347" r:id="rId49"/>
    <p:sldId id="374" r:id="rId50"/>
    <p:sldId id="338" r:id="rId51"/>
    <p:sldId id="349" r:id="rId52"/>
    <p:sldId id="376" r:id="rId53"/>
    <p:sldId id="377" r:id="rId54"/>
    <p:sldId id="371" r:id="rId55"/>
    <p:sldId id="351" r:id="rId56"/>
    <p:sldId id="352" r:id="rId57"/>
    <p:sldId id="344" r:id="rId58"/>
    <p:sldId id="362" r:id="rId59"/>
    <p:sldId id="373" r:id="rId60"/>
    <p:sldId id="314" r:id="rId61"/>
    <p:sldId id="313" r:id="rId62"/>
    <p:sldId id="310" r:id="rId63"/>
    <p:sldId id="378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515"/>
    <a:srgbClr val="FF7B0D"/>
    <a:srgbClr val="4897CE"/>
    <a:srgbClr val="711DB6"/>
    <a:srgbClr val="3797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 autoAdjust="0"/>
    <p:restoredTop sz="92546" autoAdjust="0"/>
  </p:normalViewPr>
  <p:slideViewPr>
    <p:cSldViewPr snapToGrid="0" snapToObjects="1">
      <p:cViewPr>
        <p:scale>
          <a:sx n="93" d="100"/>
          <a:sy n="93" d="100"/>
        </p:scale>
        <p:origin x="1056" y="2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8/29/17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9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2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3225432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322543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322543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24910" y="6355619"/>
            <a:ext cx="591127" cy="365125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3225432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322543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322543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322543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322543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322543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322543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rasbt/introduction-to-deep-learning-with-tensorflow-at-pydata-ann-arbor" TargetMode="External"/><Relationship Id="rId4" Type="http://schemas.openxmlformats.org/officeDocument/2006/relationships/hyperlink" Target="https://github.com/rasbt/pydata-annarbor2017-dl-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bastianraschka.com/pdf/books/dlb/appendix_d_calculus.pdf" TargetMode="Externa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bastianraschka.com/pdf/books/dlb/appendix_d_calculus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googleusercontent.com/media/research.google.com/en/pubs/archive/45166.pdf" TargetMode="External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8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8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ebastianraschka.com/pdf/books/dlb/appendix_g_tensorflow.pdf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hyperlink" Target="https://github.com/rasbt/pydata-annarbor2017-dl-tutorial/blob/master/code.ipynb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install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extend/estimators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t64ortpgS-E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sbt/deep-learning-book/blob/master/code/model_zoo/image-data-chunking-hdf5.ipynb" TargetMode="External"/><Relationship Id="rId4" Type="http://schemas.openxmlformats.org/officeDocument/2006/relationships/hyperlink" Target="https://www.tensorflow.org/programmers_guide/reading_data" TargetMode="External"/><Relationship Id="rId5" Type="http://schemas.openxmlformats.org/officeDocument/2006/relationships/hyperlink" Target="https://github.com/rasbt/deep-learning-book/blob/master/code/model_zoo/file-queues.ipynb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rasbt/deep-learning-book/blob/master/code/model_zoo/image-data-chunking-npz.ipynb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s://github.com/rasbt/pydata-annarbor2017-dl-tutoria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googleusercontent.com/media/research.google.com/en/pubs/archive/45166.pdf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install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g"/><Relationship Id="rId5" Type="http://schemas.openxmlformats.org/officeDocument/2006/relationships/hyperlink" Target="https://github.com/rasbt/deep-learning-book" TargetMode="External"/><Relationship Id="rId6" Type="http://schemas.openxmlformats.org/officeDocument/2006/relationships/hyperlink" Target="http://www.deeplearningbook.org/" TargetMode="External"/><Relationship Id="rId7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nsorflow.org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Python-Machine-Learning-scikit-learn-TensorFlow/dp/1787125939/" TargetMode="External"/><Relationship Id="rId3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sebastianraschka.com" TargetMode="External"/><Relationship Id="rId4" Type="http://schemas.openxmlformats.org/officeDocument/2006/relationships/hyperlink" Target="https://twitter.com/rasbt" TargetMode="External"/><Relationship Id="rId5" Type="http://schemas.openxmlformats.org/officeDocument/2006/relationships/hyperlink" Target="https://github.com/rasbt" TargetMode="External"/><Relationship Id="rId6" Type="http://schemas.openxmlformats.org/officeDocument/2006/relationships/hyperlink" Target="https://speakerdeck.com/rasbt/introduction-to-deep-learning-with-tensorflow-at-pydata-ann-arbor" TargetMode="External"/><Relationship Id="rId7" Type="http://schemas.openxmlformats.org/officeDocument/2006/relationships/hyperlink" Target="https://github.com/rasbt/pydata-annarbor2017-dl-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ail@sebastianraschka.com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ebastianraschka.com" TargetMode="External"/><Relationship Id="rId4" Type="http://schemas.openxmlformats.org/officeDocument/2006/relationships/hyperlink" Target="https://twitter.com/rasbt" TargetMode="External"/><Relationship Id="rId5" Type="http://schemas.openxmlformats.org/officeDocument/2006/relationships/hyperlink" Target="https://github.com/rasbt" TargetMode="External"/><Relationship Id="rId6" Type="http://schemas.openxmlformats.org/officeDocument/2006/relationships/hyperlink" Target="https://speakerdeck.com/rasbt/introduction-to-deep-learning-with-tensorflow-at-pydata-ann-arbor" TargetMode="External"/><Relationship Id="rId7" Type="http://schemas.openxmlformats.org/officeDocument/2006/relationships/hyperlink" Target="https://github.com/rasbt/pydata-annarbor2017-dl-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ail@sebastianraschka.co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googleusercontent.com/media/research.google.com/en/pubs/archive/45166.pdf" TargetMode="External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3420" y="5757177"/>
            <a:ext cx="2836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Sebastian Raschka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3420" y="6358058"/>
            <a:ext cx="707130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PyData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Ann Arbor 2017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•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August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24,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2016</a:t>
            </a:r>
          </a:p>
        </p:txBody>
      </p:sp>
      <p:sp>
        <p:nvSpPr>
          <p:cNvPr id="7" name="Rectangle 6"/>
          <p:cNvSpPr/>
          <p:nvPr/>
        </p:nvSpPr>
        <p:spPr>
          <a:xfrm>
            <a:off x="2018582" y="2161863"/>
            <a:ext cx="8246852" cy="8176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8054" y="2382839"/>
            <a:ext cx="4597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0" i="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Introduction to Deep Learning with</a:t>
            </a:r>
            <a:endParaRPr lang="en-US" sz="4800" b="0" i="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8" y="4134413"/>
            <a:ext cx="2896493" cy="18535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76" y="545578"/>
            <a:ext cx="3342613" cy="16118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3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1"/>
    </mc:Choice>
    <mc:Fallback xmlns="">
      <p:transition xmlns:p14="http://schemas.microsoft.com/office/powerpoint/2010/main" spd="slow" advTm="325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2311" y="611049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Computation Graphs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82083" y="2385529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a(x, w, b) = </a:t>
            </a:r>
            <a:r>
              <a:rPr lang="en-US" sz="3600" dirty="0" err="1" smtClean="0">
                <a:latin typeface="Helvetica Light"/>
                <a:cs typeface="Helvetica Light"/>
              </a:rPr>
              <a:t>relu</a:t>
            </a:r>
            <a:r>
              <a:rPr lang="en-US" sz="3600" dirty="0" smtClean="0">
                <a:latin typeface="Helvetica Light"/>
                <a:cs typeface="Helvetica Light"/>
              </a:rPr>
              <a:t>(w*x + b)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216112" y="3031861"/>
            <a:ext cx="1058978" cy="10811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856079" y="3002933"/>
            <a:ext cx="426581" cy="1972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803546" y="3002933"/>
            <a:ext cx="1194377" cy="197215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610049" y="3031861"/>
            <a:ext cx="908760" cy="617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89049" y="4313207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Helvetica Light"/>
                <a:cs typeface="Helvetica Light"/>
              </a:rPr>
              <a:t>a</a:t>
            </a:r>
            <a:r>
              <a:rPr lang="en-US" sz="2400" dirty="0" smtClean="0">
                <a:latin typeface="Helvetica Light"/>
                <a:cs typeface="Helvetica Light"/>
              </a:rPr>
              <a:t>ctivation function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77662" y="4975084"/>
            <a:ext cx="259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weight parameter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00734" y="5176989"/>
            <a:ext cx="2802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training example</a:t>
            </a:r>
          </a:p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with 1 input 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80046" y="3517808"/>
            <a:ext cx="1914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bias term</a:t>
            </a:r>
          </a:p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(“threshold”)</a:t>
            </a:r>
          </a:p>
        </p:txBody>
      </p:sp>
    </p:spTree>
    <p:extLst>
      <p:ext uri="{BB962C8B-B14F-4D97-AF65-F5344CB8AC3E}">
        <p14:creationId xmlns:p14="http://schemas.microsoft.com/office/powerpoint/2010/main" val="111642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92388" y="191199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7020"/>
                </a:solidFill>
                <a:latin typeface="Consolas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b="1" dirty="0" err="1">
                <a:solidFill>
                  <a:srgbClr val="0E84B5"/>
                </a:solidFill>
                <a:latin typeface="Consolas" charset="0"/>
              </a:rPr>
              <a:t>matplotlib.pyplot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b="1" dirty="0" err="1">
                <a:solidFill>
                  <a:srgbClr val="0E84B5"/>
                </a:solidFill>
                <a:latin typeface="Consolas" charset="0"/>
              </a:rPr>
              <a:t>plt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b="1" dirty="0">
                <a:solidFill>
                  <a:srgbClr val="007020"/>
                </a:solidFill>
                <a:latin typeface="Consolas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b="1" dirty="0" err="1">
                <a:solidFill>
                  <a:srgbClr val="0E84B5"/>
                </a:solidFill>
                <a:latin typeface="Consolas" charset="0"/>
              </a:rPr>
              <a:t>numpy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b="1" dirty="0">
                <a:solidFill>
                  <a:srgbClr val="0E84B5"/>
                </a:solidFill>
                <a:latin typeface="Consolas" charset="0"/>
              </a:rPr>
              <a:t>np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b="1" dirty="0" err="1">
                <a:solidFill>
                  <a:srgbClr val="007020"/>
                </a:solidFill>
                <a:latin typeface="Consolas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nsolas" charset="0"/>
              </a:rPr>
              <a:t>relu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(x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):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 # max(0, x)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mr-IN" b="1" dirty="0" err="1">
                <a:solidFill>
                  <a:srgbClr val="007020"/>
                </a:solidFill>
                <a:latin typeface="Consolas" charset="0"/>
              </a:rPr>
              <a:t>return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x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*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(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x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&gt;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40A070"/>
                </a:solidFill>
                <a:latin typeface="Consolas" charset="0"/>
              </a:rPr>
              <a:t>0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endParaRPr lang="mr-IN" dirty="0">
              <a:solidFill>
                <a:srgbClr val="000000"/>
              </a:solidFill>
              <a:latin typeface="Consolas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charset="0"/>
              </a:rPr>
              <a:t>x </a:t>
            </a:r>
            <a:r>
              <a:rPr lang="pl-PL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pl-PL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charset="0"/>
              </a:rPr>
              <a:t>np</a:t>
            </a:r>
            <a:r>
              <a:rPr lang="pl-PL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Consolas" charset="0"/>
              </a:rPr>
              <a:t>arange</a:t>
            </a:r>
            <a:r>
              <a:rPr lang="pl-PL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pl-PL" dirty="0">
                <a:solidFill>
                  <a:srgbClr val="666666"/>
                </a:solidFill>
                <a:latin typeface="Consolas" charset="0"/>
              </a:rPr>
              <a:t>-</a:t>
            </a:r>
            <a:r>
              <a:rPr lang="pl-PL" dirty="0">
                <a:solidFill>
                  <a:srgbClr val="40A070"/>
                </a:solidFill>
                <a:latin typeface="Consolas" charset="0"/>
              </a:rPr>
              <a:t>10</a:t>
            </a:r>
            <a:r>
              <a:rPr lang="pl-PL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pl-PL" dirty="0">
                <a:solidFill>
                  <a:srgbClr val="40A070"/>
                </a:solidFill>
                <a:latin typeface="Consolas" charset="0"/>
              </a:rPr>
              <a:t>10</a:t>
            </a:r>
            <a:r>
              <a:rPr lang="pl-PL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pl-PL" dirty="0" err="1">
                <a:solidFill>
                  <a:srgbClr val="000000"/>
                </a:solidFill>
                <a:latin typeface="Consolas" charset="0"/>
              </a:rPr>
              <a:t>plt</a:t>
            </a:r>
            <a:r>
              <a:rPr lang="pl-PL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Consolas" charset="0"/>
              </a:rPr>
              <a:t>plot</a:t>
            </a:r>
            <a:r>
              <a:rPr lang="pl-PL" dirty="0">
                <a:solidFill>
                  <a:srgbClr val="000000"/>
                </a:solidFill>
                <a:latin typeface="Consolas" charset="0"/>
              </a:rPr>
              <a:t>(x, </a:t>
            </a:r>
            <a:r>
              <a:rPr lang="pl-PL" dirty="0" err="1">
                <a:solidFill>
                  <a:srgbClr val="000000"/>
                </a:solidFill>
                <a:latin typeface="Consolas" charset="0"/>
              </a:rPr>
              <a:t>relu</a:t>
            </a:r>
            <a:r>
              <a:rPr lang="pl-PL" dirty="0">
                <a:solidFill>
                  <a:srgbClr val="000000"/>
                </a:solidFill>
                <a:latin typeface="Consolas" charset="0"/>
              </a:rPr>
              <a:t>(x))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10" y="1456106"/>
            <a:ext cx="5486400" cy="3657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7" t="14203" r="33887" b="78551"/>
          <a:stretch/>
        </p:blipFill>
        <p:spPr>
          <a:xfrm>
            <a:off x="6211688" y="1733089"/>
            <a:ext cx="3946981" cy="1252331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275170" y="190500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err="1" smtClean="0"/>
              <a:t>REctified</a:t>
            </a:r>
            <a:r>
              <a:rPr lang="en-US" dirty="0" smtClean="0"/>
              <a:t> Linear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2311" y="611049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Computation Graphs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23270" y="3147112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a(x, w, b) = </a:t>
            </a:r>
            <a:r>
              <a:rPr lang="en-US" sz="3600" dirty="0" err="1" smtClean="0">
                <a:latin typeface="Helvetica Light"/>
                <a:cs typeface="Helvetica Light"/>
              </a:rPr>
              <a:t>relu</a:t>
            </a:r>
            <a:r>
              <a:rPr lang="en-US" sz="3600" dirty="0" smtClean="0">
                <a:latin typeface="Helvetica Light"/>
                <a:cs typeface="Helvetica Light"/>
              </a:rPr>
              <a:t>(w*x + b)</a:t>
            </a:r>
          </a:p>
        </p:txBody>
      </p:sp>
      <p:sp>
        <p:nvSpPr>
          <p:cNvPr id="2" name="Right Brace 1"/>
          <p:cNvSpPr/>
          <p:nvPr/>
        </p:nvSpPr>
        <p:spPr>
          <a:xfrm rot="5400000">
            <a:off x="7360987" y="3538150"/>
            <a:ext cx="295754" cy="80634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7848749" y="3526092"/>
            <a:ext cx="295754" cy="1781868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39159" y="3978467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u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7840173" y="445319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v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487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2311" y="611049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Computation Graphs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23270" y="2001206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a(x, w, b) = </a:t>
            </a:r>
            <a:r>
              <a:rPr lang="en-US" sz="3600" dirty="0" err="1" smtClean="0">
                <a:latin typeface="Helvetica Light"/>
                <a:cs typeface="Helvetica Light"/>
              </a:rPr>
              <a:t>relu</a:t>
            </a:r>
            <a:r>
              <a:rPr lang="en-US" sz="3600" dirty="0" smtClean="0">
                <a:latin typeface="Helvetica Light"/>
                <a:cs typeface="Helvetica Light"/>
              </a:rPr>
              <a:t>(w*x + b)</a:t>
            </a:r>
          </a:p>
        </p:txBody>
      </p:sp>
      <p:sp>
        <p:nvSpPr>
          <p:cNvPr id="2" name="Right Brace 1"/>
          <p:cNvSpPr/>
          <p:nvPr/>
        </p:nvSpPr>
        <p:spPr>
          <a:xfrm rot="5400000">
            <a:off x="7360987" y="2392244"/>
            <a:ext cx="295754" cy="80634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7848749" y="2380186"/>
            <a:ext cx="295754" cy="1781868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339159" y="2832561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u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7840173" y="330728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v</a:t>
            </a:r>
            <a:endParaRPr 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1836162" y="376993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836161" y="4558436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836160" y="5346940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517988" y="4936123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488208" y="4412660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9648852" y="4412660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4" idx="3"/>
            <a:endCxn id="36" idx="2"/>
          </p:cNvCxnSpPr>
          <p:nvPr/>
        </p:nvCxnSpPr>
        <p:spPr>
          <a:xfrm>
            <a:off x="2724057" y="4054855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45" idx="3"/>
          </p:cNvCxnSpPr>
          <p:nvPr/>
        </p:nvCxnSpPr>
        <p:spPr>
          <a:xfrm flipV="1">
            <a:off x="2724055" y="5372991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3"/>
            <a:endCxn id="45" idx="1"/>
          </p:cNvCxnSpPr>
          <p:nvPr/>
        </p:nvCxnSpPr>
        <p:spPr>
          <a:xfrm>
            <a:off x="2724056" y="4843359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  <a:endCxn id="36" idx="2"/>
          </p:cNvCxnSpPr>
          <p:nvPr/>
        </p:nvCxnSpPr>
        <p:spPr>
          <a:xfrm flipV="1">
            <a:off x="5109449" y="4699639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3"/>
            <a:endCxn id="16" idx="1"/>
          </p:cNvCxnSpPr>
          <p:nvPr/>
        </p:nvCxnSpPr>
        <p:spPr>
          <a:xfrm>
            <a:off x="8079669" y="4697583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641709" y="4967597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2050248" y="4581748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2093037" y="537025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w</a:t>
            </a: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2070285" y="3785262"/>
            <a:ext cx="404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</a:t>
            </a:r>
            <a:endParaRPr lang="en-US" sz="2800" dirty="0"/>
          </a:p>
        </p:txBody>
      </p:sp>
      <p:sp>
        <p:nvSpPr>
          <p:cNvPr id="36" name="Oval 35"/>
          <p:cNvSpPr/>
          <p:nvPr/>
        </p:nvSpPr>
        <p:spPr>
          <a:xfrm>
            <a:off x="5727005" y="4484755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6" idx="6"/>
            <a:endCxn id="15" idx="1"/>
          </p:cNvCxnSpPr>
          <p:nvPr/>
        </p:nvCxnSpPr>
        <p:spPr>
          <a:xfrm flipV="1">
            <a:off x="6160203" y="4697583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727005" y="4382822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45" name="Oval 44"/>
          <p:cNvSpPr/>
          <p:nvPr/>
        </p:nvSpPr>
        <p:spPr>
          <a:xfrm>
            <a:off x="2876170" y="5006161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5" idx="6"/>
            <a:endCxn id="12" idx="1"/>
          </p:cNvCxnSpPr>
          <p:nvPr/>
        </p:nvCxnSpPr>
        <p:spPr>
          <a:xfrm>
            <a:off x="3309368" y="5221045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900432" y="4985531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55" name="Rectangle 54"/>
          <p:cNvSpPr/>
          <p:nvPr/>
        </p:nvSpPr>
        <p:spPr>
          <a:xfrm>
            <a:off x="6551708" y="4459197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56" name="Rectangle 55"/>
          <p:cNvSpPr/>
          <p:nvPr/>
        </p:nvSpPr>
        <p:spPr>
          <a:xfrm>
            <a:off x="9648852" y="4459197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77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2311" y="611049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Computation Graphs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62311" y="2058849"/>
            <a:ext cx="101430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20"/>
                </a:solidFill>
                <a:latin typeface="Consolas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b="1" dirty="0" err="1">
                <a:solidFill>
                  <a:srgbClr val="0E84B5"/>
                </a:solidFill>
                <a:latin typeface="Consolas" charset="0"/>
              </a:rPr>
              <a:t>tensorflow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nsolas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b="1" dirty="0" err="1">
                <a:solidFill>
                  <a:srgbClr val="0E84B5"/>
                </a:solidFill>
                <a:latin typeface="Consolas" charset="0"/>
              </a:rPr>
              <a:t>tf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g 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Graph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()</a:t>
            </a:r>
          </a:p>
          <a:p>
            <a:r>
              <a:rPr lang="en-US" b="1" dirty="0">
                <a:solidFill>
                  <a:srgbClr val="007020"/>
                </a:solidFill>
                <a:latin typeface="Consolas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g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as_default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() </a:t>
            </a:r>
            <a:r>
              <a:rPr lang="en-US" b="1" dirty="0">
                <a:solidFill>
                  <a:srgbClr val="007020"/>
                </a:solidFill>
                <a:latin typeface="Consolas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g:</a:t>
            </a: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   x 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placeholder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dtype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float32, shape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b="1" dirty="0">
                <a:solidFill>
                  <a:srgbClr val="007020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, name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4070A0"/>
                </a:solidFill>
                <a:latin typeface="Consolas" charset="0"/>
              </a:rPr>
              <a:t>'x'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   w 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Variable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initial_value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40A070"/>
                </a:solidFill>
                <a:latin typeface="Consolas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dtype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float32, name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4070A0"/>
                </a:solidFill>
                <a:latin typeface="Consolas" charset="0"/>
              </a:rPr>
              <a:t>'w'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   b 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Variable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initial_value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40A070"/>
                </a:solidFill>
                <a:latin typeface="Consolas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dtype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float32, name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4070A0"/>
                </a:solidFill>
                <a:latin typeface="Consolas" charset="0"/>
              </a:rPr>
              <a:t>'b'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u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x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*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w</a:t>
            </a:r>
            <a:endParaRPr lang="mr-IN" dirty="0">
              <a:solidFill>
                <a:srgbClr val="000000"/>
              </a:solidFill>
              <a:latin typeface="Consolas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v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u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+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b</a:t>
            </a:r>
            <a:endParaRPr lang="mr-IN" dirty="0">
              <a:solidFill>
                <a:srgbClr val="000000"/>
              </a:solidFill>
              <a:latin typeface="Consolas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a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mr-IN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nn</a:t>
            </a:r>
            <a:r>
              <a:rPr lang="mr-IN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relu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v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)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</a:t>
            </a:r>
            <a:endParaRPr lang="mr-IN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init_op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smtClean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 smtClean="0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mr-IN" dirty="0" smtClean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 smtClean="0">
                <a:solidFill>
                  <a:srgbClr val="666666"/>
                </a:solidFill>
                <a:latin typeface="Consolas" charset="0"/>
              </a:rPr>
              <a:t>global_variables_initializer</a:t>
            </a:r>
            <a:r>
              <a:rPr lang="en-US" dirty="0" smtClean="0">
                <a:solidFill>
                  <a:srgbClr val="666666"/>
                </a:solidFill>
                <a:latin typeface="Consolas" charset="0"/>
              </a:rPr>
              <a:t>()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en-US" dirty="0" smtClean="0">
                <a:solidFill>
                  <a:srgbClr val="007020"/>
                </a:solidFill>
                <a:latin typeface="Consolas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(x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, w, b, u, v, 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277642" y="2058849"/>
            <a:ext cx="546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a(x, w, b) = </a:t>
            </a:r>
            <a:r>
              <a:rPr lang="en-US" sz="3600" dirty="0" err="1" smtClean="0">
                <a:latin typeface="Helvetica Light"/>
                <a:cs typeface="Helvetica Light"/>
              </a:rPr>
              <a:t>relu</a:t>
            </a:r>
            <a:r>
              <a:rPr lang="en-US" sz="3600" dirty="0" smtClean="0">
                <a:latin typeface="Helvetica Light"/>
                <a:cs typeface="Helvetica Light"/>
              </a:rPr>
              <a:t>(w*x + b)</a:t>
            </a:r>
          </a:p>
        </p:txBody>
      </p:sp>
      <p:sp>
        <p:nvSpPr>
          <p:cNvPr id="50" name="Right Brace 49"/>
          <p:cNvSpPr/>
          <p:nvPr/>
        </p:nvSpPr>
        <p:spPr>
          <a:xfrm rot="5400000">
            <a:off x="10015359" y="2449887"/>
            <a:ext cx="295754" cy="80634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/>
          <p:cNvSpPr/>
          <p:nvPr/>
        </p:nvSpPr>
        <p:spPr>
          <a:xfrm rot="5400000">
            <a:off x="10503121" y="2437829"/>
            <a:ext cx="295754" cy="1781868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993531" y="2890204"/>
            <a:ext cx="356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u</a:t>
            </a:r>
            <a:endParaRPr lang="en-US" sz="2400" dirty="0"/>
          </a:p>
        </p:txBody>
      </p:sp>
      <p:sp>
        <p:nvSpPr>
          <p:cNvPr id="53" name="Rectangle 52"/>
          <p:cNvSpPr/>
          <p:nvPr/>
        </p:nvSpPr>
        <p:spPr>
          <a:xfrm>
            <a:off x="10494545" y="3364927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v</a:t>
            </a:r>
            <a:endParaRPr lang="en-US" sz="2800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3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2311" y="611049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Computation Graphs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43467" y="5419636"/>
            <a:ext cx="10126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Tensor("x:0",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dtype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=float32) 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tf.Variable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'w:0' shape=()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dtype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=float32_ref&gt; 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tf.Variable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'b:0' shape=()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dtype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=float32_ref&gt; Tensor("mul:0",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dtype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=float32) Tensor("add:0",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dtype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=float32) Tensor("Relu:0",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dtype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=float32)</a:t>
            </a:r>
          </a:p>
        </p:txBody>
      </p:sp>
      <p:sp>
        <p:nvSpPr>
          <p:cNvPr id="5" name="Rectangle 4"/>
          <p:cNvSpPr/>
          <p:nvPr/>
        </p:nvSpPr>
        <p:spPr>
          <a:xfrm>
            <a:off x="643467" y="2032571"/>
            <a:ext cx="1014306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007020"/>
                </a:solidFill>
                <a:latin typeface="Consolas" charset="0"/>
              </a:rPr>
              <a:t>import</a:t>
            </a:r>
            <a:r>
              <a:rPr lang="en-US" sz="140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400" b="1" dirty="0" err="1">
                <a:solidFill>
                  <a:srgbClr val="0E84B5"/>
                </a:solidFill>
                <a:latin typeface="Consolas" charset="0"/>
              </a:rPr>
              <a:t>tensorflow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400" b="1" dirty="0">
                <a:solidFill>
                  <a:srgbClr val="007020"/>
                </a:solidFill>
                <a:latin typeface="Consolas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400" b="1" dirty="0" err="1">
                <a:solidFill>
                  <a:srgbClr val="0E84B5"/>
                </a:solidFill>
                <a:latin typeface="Consolas" charset="0"/>
              </a:rPr>
              <a:t>tf</a:t>
            </a:r>
            <a:endParaRPr lang="en-US" sz="1400" dirty="0">
              <a:solidFill>
                <a:srgbClr val="000000"/>
              </a:solidFill>
              <a:latin typeface="Consolas" charset="0"/>
            </a:endParaRPr>
          </a:p>
          <a:p>
            <a:endParaRPr lang="en-US" sz="1400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g 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sz="1400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Graph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()</a:t>
            </a:r>
          </a:p>
          <a:p>
            <a:r>
              <a:rPr lang="en-US" sz="1400" b="1" dirty="0">
                <a:solidFill>
                  <a:srgbClr val="007020"/>
                </a:solidFill>
                <a:latin typeface="Consolas" charset="0"/>
              </a:rPr>
              <a:t>with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g</a:t>
            </a:r>
            <a:r>
              <a:rPr lang="en-US" sz="1400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as_default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() </a:t>
            </a:r>
            <a:r>
              <a:rPr lang="en-US" sz="1400" b="1" dirty="0">
                <a:solidFill>
                  <a:srgbClr val="007020"/>
                </a:solidFill>
                <a:latin typeface="Consolas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 g:</a:t>
            </a:r>
          </a:p>
          <a:p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    x 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sz="1400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placeholder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dtype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float32, shape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b="1" dirty="0">
                <a:solidFill>
                  <a:srgbClr val="007020"/>
                </a:solidFill>
                <a:latin typeface="Consolas" charset="0"/>
              </a:rPr>
              <a:t>None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, name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4070A0"/>
                </a:solidFill>
                <a:latin typeface="Consolas" charset="0"/>
              </a:rPr>
              <a:t>'x'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    w 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sz="1400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Variable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initial_value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40A070"/>
                </a:solidFill>
                <a:latin typeface="Consolas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dtype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float32, name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4070A0"/>
                </a:solidFill>
                <a:latin typeface="Consolas" charset="0"/>
              </a:rPr>
              <a:t>'w'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    b 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sz="1400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Variable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initial_value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40A070"/>
                </a:solidFill>
                <a:latin typeface="Consolas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charset="0"/>
              </a:rPr>
              <a:t>dtype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float32, name</a:t>
            </a:r>
            <a:r>
              <a:rPr lang="en-US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sz="1400" dirty="0">
                <a:solidFill>
                  <a:srgbClr val="4070A0"/>
                </a:solidFill>
                <a:latin typeface="Consolas" charset="0"/>
              </a:rPr>
              <a:t>'b'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mr-IN" sz="1400" dirty="0" err="1">
                <a:solidFill>
                  <a:srgbClr val="000000"/>
                </a:solidFill>
                <a:latin typeface="Consolas" charset="0"/>
              </a:rPr>
              <a:t>u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Consolas" charset="0"/>
              </a:rPr>
              <a:t>x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400" dirty="0">
                <a:solidFill>
                  <a:srgbClr val="666666"/>
                </a:solidFill>
                <a:latin typeface="Consolas" charset="0"/>
              </a:rPr>
              <a:t>*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Consolas" charset="0"/>
              </a:rPr>
              <a:t>w</a:t>
            </a:r>
            <a:endParaRPr lang="mr-IN" sz="1400" dirty="0">
              <a:solidFill>
                <a:srgbClr val="000000"/>
              </a:solidFill>
              <a:latin typeface="Consolas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mr-IN" sz="1400" dirty="0" err="1">
                <a:solidFill>
                  <a:srgbClr val="000000"/>
                </a:solidFill>
                <a:latin typeface="Consolas" charset="0"/>
              </a:rPr>
              <a:t>v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Consolas" charset="0"/>
              </a:rPr>
              <a:t>u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400" dirty="0">
                <a:solidFill>
                  <a:srgbClr val="666666"/>
                </a:solidFill>
                <a:latin typeface="Consolas" charset="0"/>
              </a:rPr>
              <a:t>+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Consolas" charset="0"/>
              </a:rPr>
              <a:t>b</a:t>
            </a:r>
            <a:endParaRPr lang="mr-IN" sz="1400" dirty="0">
              <a:solidFill>
                <a:srgbClr val="000000"/>
              </a:solidFill>
              <a:latin typeface="Consolas" charset="0"/>
            </a:endParaRPr>
          </a:p>
          <a:p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mr-IN" sz="1400" dirty="0" err="1">
                <a:solidFill>
                  <a:srgbClr val="000000"/>
                </a:solidFill>
                <a:latin typeface="Consolas" charset="0"/>
              </a:rPr>
              <a:t>a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400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sz="1400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mr-IN" sz="1400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mr-IN" sz="1400" dirty="0" err="1">
                <a:solidFill>
                  <a:srgbClr val="000000"/>
                </a:solidFill>
                <a:latin typeface="Consolas" charset="0"/>
              </a:rPr>
              <a:t>nn</a:t>
            </a:r>
            <a:r>
              <a:rPr lang="mr-IN" sz="1400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mr-IN" sz="1400" dirty="0" err="1">
                <a:solidFill>
                  <a:srgbClr val="000000"/>
                </a:solidFill>
                <a:latin typeface="Consolas" charset="0"/>
              </a:rPr>
              <a:t>relu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mr-IN" sz="1400" dirty="0" err="1">
                <a:solidFill>
                  <a:srgbClr val="000000"/>
                </a:solidFill>
                <a:latin typeface="Consolas" charset="0"/>
              </a:rPr>
              <a:t>v</a:t>
            </a:r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mr-IN" sz="1400" dirty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en-US" sz="1400" dirty="0">
                <a:solidFill>
                  <a:srgbClr val="007020"/>
                </a:solidFill>
                <a:latin typeface="Consolas" charset="0"/>
              </a:rPr>
              <a:t>print</a:t>
            </a:r>
            <a:r>
              <a:rPr lang="en-US" sz="1400" dirty="0">
                <a:solidFill>
                  <a:srgbClr val="000000"/>
                </a:solidFill>
                <a:latin typeface="Consolas" charset="0"/>
              </a:rPr>
              <a:t>(x, w, b, u, v, 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2311" y="611049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Computation Graphs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82162" y="1754049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263988" y="2920240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34208" y="2396777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394852" y="2396777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70057" y="2038972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5" idx="3"/>
          </p:cNvCxnSpPr>
          <p:nvPr/>
        </p:nvCxnSpPr>
        <p:spPr>
          <a:xfrm flipV="1">
            <a:off x="2470055" y="3357108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4" idx="3"/>
          </p:cNvCxnSpPr>
          <p:nvPr/>
        </p:nvCxnSpPr>
        <p:spPr>
          <a:xfrm>
            <a:off x="2470056" y="2827476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55449" y="2683756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87709" y="2951714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615910" y="1785902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21" name="Oval 20"/>
          <p:cNvSpPr/>
          <p:nvPr/>
        </p:nvSpPr>
        <p:spPr>
          <a:xfrm>
            <a:off x="5473005" y="2468872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906203" y="2681700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473005" y="2366939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4" name="Oval 23"/>
          <p:cNvSpPr/>
          <p:nvPr/>
        </p:nvSpPr>
        <p:spPr>
          <a:xfrm>
            <a:off x="2622170" y="2990278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055368" y="3205162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646432" y="2969648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8" name="Rectangle 27"/>
          <p:cNvSpPr/>
          <p:nvPr/>
        </p:nvSpPr>
        <p:spPr>
          <a:xfrm>
            <a:off x="6297708" y="2443314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9" name="Rectangle 28"/>
          <p:cNvSpPr/>
          <p:nvPr/>
        </p:nvSpPr>
        <p:spPr>
          <a:xfrm>
            <a:off x="9394852" y="2443314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825669" y="2681700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658849" y="4427209"/>
            <a:ext cx="86704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20"/>
                </a:solidFill>
                <a:latin typeface="Consolas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Session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(graph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g) </a:t>
            </a:r>
            <a:r>
              <a:rPr lang="en-US" b="1" dirty="0">
                <a:solidFill>
                  <a:srgbClr val="007020"/>
                </a:solidFill>
                <a:latin typeface="Consolas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sess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sess</a:t>
            </a:r>
            <a:r>
              <a:rPr lang="en-US" dirty="0" err="1" smtClean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run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init_op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b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_</a:t>
            </a:r>
            <a:r>
              <a:rPr lang="mr-IN" dirty="0" err="1" smtClean="0">
                <a:solidFill>
                  <a:srgbClr val="000000"/>
                </a:solidFill>
                <a:latin typeface="Consolas" charset="0"/>
              </a:rPr>
              <a:t>res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sess</a:t>
            </a:r>
            <a:r>
              <a:rPr lang="mr-IN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run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mr-IN" dirty="0" smtClean="0">
                <a:solidFill>
                  <a:srgbClr val="4070A0"/>
                </a:solidFill>
                <a:latin typeface="Consolas" charset="0"/>
              </a:rPr>
              <a:t>’</a:t>
            </a:r>
            <a:r>
              <a:rPr lang="en-US" dirty="0" smtClean="0">
                <a:solidFill>
                  <a:srgbClr val="4070A0"/>
                </a:solidFill>
                <a:latin typeface="Consolas" charset="0"/>
              </a:rPr>
              <a:t>b</a:t>
            </a:r>
            <a:r>
              <a:rPr lang="mr-IN" dirty="0" smtClean="0">
                <a:solidFill>
                  <a:srgbClr val="4070A0"/>
                </a:solidFill>
                <a:latin typeface="Consolas" charset="0"/>
              </a:rPr>
              <a:t>:0'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)</a:t>
            </a:r>
            <a:endParaRPr lang="mr-IN" dirty="0">
              <a:solidFill>
                <a:srgbClr val="000000"/>
              </a:solidFill>
              <a:latin typeface="Consolas" charset="0"/>
            </a:endParaRPr>
          </a:p>
          <a:p>
            <a:endParaRPr lang="mr-IN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smtClean="0">
                <a:solidFill>
                  <a:srgbClr val="007020"/>
                </a:solidFill>
                <a:latin typeface="Consolas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b_res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.0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582161" y="2542553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1582160" y="3331057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44006" y="256054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4" name="Rectangle 33"/>
          <p:cNvSpPr/>
          <p:nvPr/>
        </p:nvSpPr>
        <p:spPr>
          <a:xfrm>
            <a:off x="1606964" y="3371419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2311" y="611049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smtClean="0"/>
              <a:t>TensorBoard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3364" y="2503710"/>
            <a:ext cx="104661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0D5F18"/>
                </a:solidFill>
                <a:latin typeface="Courier-Bold" charset="0"/>
              </a:rPr>
              <a:t>with</a:t>
            </a:r>
            <a:r>
              <a:rPr lang="en-US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Session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(graph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g)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as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: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run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init_op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file_writer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summary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FileWriter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logdir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'logs/graph-1'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graph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3364" y="5165103"/>
            <a:ext cx="1066154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HelveticaNeue" charset="0"/>
              </a:rPr>
              <a:t>In your </a:t>
            </a:r>
            <a:r>
              <a:rPr lang="en-US" sz="2000" dirty="0" smtClean="0">
                <a:solidFill>
                  <a:prstClr val="black"/>
                </a:solidFill>
                <a:latin typeface="HelveticaNeue" charset="0"/>
              </a:rPr>
              <a:t>terminal</a:t>
            </a:r>
          </a:p>
          <a:p>
            <a:endParaRPr lang="en-US" sz="2000" dirty="0">
              <a:solidFill>
                <a:prstClr val="black"/>
              </a:solidFill>
              <a:latin typeface="HelveticaNeue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$ pip install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tensorboard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 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$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tensorboard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0000C0"/>
                </a:solidFill>
                <a:latin typeface="Courier" charset="0"/>
              </a:rPr>
              <a:t>--</a:t>
            </a:r>
            <a:r>
              <a:rPr lang="en-US" dirty="0" err="1">
                <a:solidFill>
                  <a:srgbClr val="0000C0"/>
                </a:solidFill>
                <a:latin typeface="Courier" charset="0"/>
              </a:rPr>
              <a:t>logdir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logs/graph-1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96" y="435961"/>
            <a:ext cx="9696116" cy="61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3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362311" y="611049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Computation Graphs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82162" y="1754049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263988" y="2920240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34208" y="2396777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394852" y="2396777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70057" y="2038972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5" idx="3"/>
          </p:cNvCxnSpPr>
          <p:nvPr/>
        </p:nvCxnSpPr>
        <p:spPr>
          <a:xfrm flipV="1">
            <a:off x="2470055" y="3357108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4" idx="3"/>
          </p:cNvCxnSpPr>
          <p:nvPr/>
        </p:nvCxnSpPr>
        <p:spPr>
          <a:xfrm>
            <a:off x="2470056" y="2827476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55449" y="2683756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87709" y="2951714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1615910" y="1785902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21" name="Oval 20"/>
          <p:cNvSpPr/>
          <p:nvPr/>
        </p:nvSpPr>
        <p:spPr>
          <a:xfrm>
            <a:off x="5473005" y="2468872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906203" y="2681700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473005" y="2366939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4" name="Oval 23"/>
          <p:cNvSpPr/>
          <p:nvPr/>
        </p:nvSpPr>
        <p:spPr>
          <a:xfrm>
            <a:off x="2622170" y="2990278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055368" y="3205162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646432" y="2969648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8" name="Rectangle 27"/>
          <p:cNvSpPr/>
          <p:nvPr/>
        </p:nvSpPr>
        <p:spPr>
          <a:xfrm>
            <a:off x="6297708" y="2443314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9" name="Rectangle 28"/>
          <p:cNvSpPr/>
          <p:nvPr/>
        </p:nvSpPr>
        <p:spPr>
          <a:xfrm>
            <a:off x="9394852" y="2443314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825669" y="2681700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582159" y="4543542"/>
            <a:ext cx="81545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7020"/>
                </a:solidFill>
                <a:latin typeface="Consolas" charset="0"/>
              </a:rPr>
              <a:t>with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Session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(graph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g) </a:t>
            </a:r>
            <a:r>
              <a:rPr lang="en-US" b="1" dirty="0">
                <a:solidFill>
                  <a:srgbClr val="007020"/>
                </a:solidFill>
                <a:latin typeface="Consolas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sess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: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sess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global_variables_initializer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())</a:t>
            </a: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u_res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v_res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mr-IN" dirty="0" err="1" smtClean="0">
                <a:solidFill>
                  <a:srgbClr val="000000"/>
                </a:solidFill>
                <a:latin typeface="Consolas" charset="0"/>
              </a:rPr>
              <a:t>a_res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sess</a:t>
            </a:r>
            <a:r>
              <a:rPr lang="mr-IN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run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([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u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v, </a:t>
            </a:r>
            <a:r>
              <a:rPr lang="mr-IN" dirty="0" err="1" smtClean="0">
                <a:solidFill>
                  <a:srgbClr val="000000"/>
                </a:solidFill>
                <a:latin typeface="Consolas" charset="0"/>
              </a:rPr>
              <a:t>a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],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feed_dict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{</a:t>
            </a:r>
            <a:r>
              <a:rPr lang="mr-IN" dirty="0">
                <a:solidFill>
                  <a:srgbClr val="4070A0"/>
                </a:solidFill>
                <a:latin typeface="Consolas" charset="0"/>
              </a:rPr>
              <a:t>'x:0'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: </a:t>
            </a:r>
            <a:r>
              <a:rPr lang="mr-IN" dirty="0" smtClean="0">
                <a:solidFill>
                  <a:srgbClr val="40A070"/>
                </a:solidFill>
                <a:latin typeface="Consolas" charset="0"/>
              </a:rPr>
              <a:t>3</a:t>
            </a:r>
            <a:r>
              <a:rPr lang="en-US" dirty="0" smtClean="0">
                <a:solidFill>
                  <a:srgbClr val="40A070"/>
                </a:solidFill>
                <a:latin typeface="Consolas" charset="0"/>
              </a:rPr>
              <a:t>.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})</a:t>
            </a:r>
            <a:endParaRPr lang="mr-IN" dirty="0">
              <a:solidFill>
                <a:srgbClr val="000000"/>
              </a:solidFill>
              <a:latin typeface="Consolas" charset="0"/>
            </a:endParaRPr>
          </a:p>
          <a:p>
            <a:endParaRPr lang="mr-IN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smtClean="0">
                <a:solidFill>
                  <a:srgbClr val="007020"/>
                </a:solidFill>
                <a:latin typeface="Consolas" charset="0"/>
              </a:rPr>
              <a:t>print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u_res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v_res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a_res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6.0, 7.0 7.0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endParaRPr lang="en-US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582161" y="2542553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1582160" y="3331057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844006" y="256054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4" name="Rectangle 33"/>
          <p:cNvSpPr/>
          <p:nvPr/>
        </p:nvSpPr>
        <p:spPr>
          <a:xfrm>
            <a:off x="1606964" y="3371419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840270" y="2598246"/>
            <a:ext cx="647991" cy="571922"/>
          </a:xfrm>
          <a:prstGeom prst="rightArrow">
            <a:avLst>
              <a:gd name="adj1" fmla="val 50000"/>
              <a:gd name="adj2" fmla="val 79032"/>
            </a:avLst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4" y="2623983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onsolas" charset="0"/>
              </a:rPr>
              <a:t>3.0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379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67749" y="1026458"/>
            <a:ext cx="889066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Helvetica Light"/>
                <a:cs typeface="Helvetica Light"/>
              </a:rPr>
              <a:t>Slides</a:t>
            </a:r>
          </a:p>
          <a:p>
            <a:endParaRPr lang="en-US" sz="2400" dirty="0" smtClean="0">
              <a:latin typeface="Helvetica Light"/>
              <a:cs typeface="Helvetica Light"/>
            </a:endParaRPr>
          </a:p>
          <a:p>
            <a:r>
              <a:rPr lang="en-US" sz="2400" dirty="0" smtClean="0">
                <a:latin typeface="Helvetica Light"/>
                <a:cs typeface="Helvetica Light"/>
              </a:rPr>
              <a:t>Speaker Deck: </a:t>
            </a:r>
          </a:p>
          <a:p>
            <a:r>
              <a:rPr lang="en-US" sz="2400" dirty="0" smtClean="0">
                <a:latin typeface="Helvetica Light"/>
                <a:cs typeface="Helvetica Light"/>
                <a:hlinkClick r:id="rId3"/>
              </a:rPr>
              <a:t>https</a:t>
            </a:r>
            <a:r>
              <a:rPr lang="en-US" sz="2400" dirty="0">
                <a:latin typeface="Helvetica Light"/>
                <a:cs typeface="Helvetica Light"/>
                <a:hlinkClick r:id="rId3"/>
              </a:rPr>
              <a:t>://</a:t>
            </a:r>
            <a:r>
              <a:rPr lang="en-US" sz="2400" dirty="0" smtClean="0">
                <a:latin typeface="Helvetica Light"/>
                <a:cs typeface="Helvetica Light"/>
                <a:hlinkClick r:id="rId3"/>
              </a:rPr>
              <a:t>speakerdeck.com/rasbt/</a:t>
            </a:r>
            <a:r>
              <a:rPr lang="en-US" sz="2400" dirty="0">
                <a:latin typeface="Helvetica Light"/>
                <a:cs typeface="Helvetica Light"/>
                <a:hlinkClick r:id="rId3"/>
              </a:rPr>
              <a:t>introduction-to-deep-learning-with-tensorflow-at-pydata-ann-arbor</a:t>
            </a:r>
            <a:endParaRPr lang="en-US" sz="2400" dirty="0">
              <a:latin typeface="Helvetica Light"/>
              <a:cs typeface="Helvetica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7749" y="3671288"/>
            <a:ext cx="92439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Code snippets</a:t>
            </a:r>
          </a:p>
          <a:p>
            <a:endParaRPr lang="en-US" sz="2400" dirty="0" smtClean="0">
              <a:latin typeface="Helvetica Light"/>
              <a:cs typeface="Helvetica Light"/>
            </a:endParaRPr>
          </a:p>
          <a:p>
            <a:r>
              <a:rPr lang="en-US" sz="2400" dirty="0" smtClean="0">
                <a:latin typeface="Helvetica Light"/>
                <a:cs typeface="Helvetica Light"/>
              </a:rPr>
              <a:t>GitHub: </a:t>
            </a:r>
          </a:p>
          <a:p>
            <a:r>
              <a:rPr lang="en-US" sz="2400" dirty="0" smtClean="0">
                <a:latin typeface="Helvetica Light"/>
                <a:cs typeface="Helvetica Light"/>
                <a:hlinkClick r:id="rId4"/>
              </a:rPr>
              <a:t>https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://</a:t>
            </a:r>
            <a:r>
              <a:rPr lang="en-US" sz="2400" dirty="0" smtClean="0">
                <a:latin typeface="Helvetica Light"/>
                <a:cs typeface="Helvetica Light"/>
                <a:hlinkClick r:id="rId4"/>
              </a:rPr>
              <a:t>github.com/rasbt/pydata-annarbor2017-dl-tutorial</a:t>
            </a:r>
            <a:endParaRPr lang="en-US" sz="2400" dirty="0">
              <a:latin typeface="Helvetica Light"/>
              <a:cs typeface="Helvetica Light"/>
            </a:endParaRPr>
          </a:p>
          <a:p>
            <a:endParaRPr lang="en-US" sz="36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183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82163" y="2917830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63989" y="4084021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34209" y="3560558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94853" y="3560558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470058" y="3202753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470056" y="4520889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70057" y="3991257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55450" y="3847537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87710" y="4115495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615911" y="2949683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473006" y="363265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5906204" y="3845481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73006" y="3530720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622171" y="4154059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55369" y="4368943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46433" y="4133429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297709" y="3607095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394853" y="3607095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25670" y="3845481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19062141">
            <a:off x="6839292" y="2898350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582162" y="370633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582161" y="449483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844007" y="372433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606965" y="4535200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582160" y="5782944"/>
            <a:ext cx="8563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Calculus refresher: </a:t>
            </a:r>
          </a:p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https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2"/>
              </a:rPr>
              <a:t>://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  <a:hlinkClick r:id="rId2"/>
              </a:rPr>
              <a:t>sebastianraschka.com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2"/>
              </a:rPr>
              <a:t>/pdf/books/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  <a:hlinkClick r:id="rId2"/>
              </a:rPr>
              <a:t>dlb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  <a:hlinkClick r:id="rId2"/>
              </a:rPr>
              <a:t>appendix_d_calculus.pdf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288647" y="1788482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647" y="1788482"/>
                <a:ext cx="977100" cy="9105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itle 1"/>
          <p:cNvSpPr txBox="1">
            <a:spLocks/>
          </p:cNvSpPr>
          <p:nvPr/>
        </p:nvSpPr>
        <p:spPr>
          <a:xfrm>
            <a:off x="402791" y="160489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Computation Graphs and Derivatives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6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70049" y="2516049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51875" y="3682240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422095" y="3158777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582739" y="3158777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657944" y="2800972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657942" y="4119108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657943" y="3589476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43336" y="3445756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575596" y="3713714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803797" y="2547902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660892" y="3230872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6094090" y="3443700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660892" y="3128939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810057" y="3752278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43255" y="3967162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834319" y="3731648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485595" y="3205314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582739" y="3205314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013556" y="3443700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19062141">
            <a:off x="7027178" y="2496569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770048" y="3304553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770047" y="4093057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031893" y="332254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794851" y="4133419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582160" y="5782944"/>
            <a:ext cx="8563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Calculus refresher: </a:t>
            </a:r>
          </a:p>
          <a:p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https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2"/>
              </a:rPr>
              <a:t>://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  <a:hlinkClick r:id="rId2"/>
              </a:rPr>
              <a:t>sebastianraschka.com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2"/>
              </a:rPr>
              <a:t>/pdf/books/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  <a:hlinkClick r:id="rId2"/>
              </a:rPr>
              <a:t>dlb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  <a:hlinkClick r:id="rId2"/>
              </a:rPr>
              <a:t>appendix_d_calculus.pdf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Arc 33"/>
          <p:cNvSpPr/>
          <p:nvPr/>
        </p:nvSpPr>
        <p:spPr>
          <a:xfrm rot="19491698">
            <a:off x="1359065" y="1763285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476533" y="1386701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533" y="1386701"/>
                <a:ext cx="977100" cy="9105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066236" y="772496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236" y="772496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0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96954" y="2430240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578780" y="3596431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49000" y="3072968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09644" y="3072968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784849" y="2715163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784847" y="4033299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84848" y="3503667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70241" y="3359947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02501" y="3627905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930702" y="2462093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787797" y="31450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6220995" y="3357891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87797" y="3043130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936962" y="3666469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70160" y="3881353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61224" y="3645839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612500" y="3119505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709644" y="3119505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140461" y="3357891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19062141">
            <a:off x="7154083" y="2410760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896953" y="321874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896952" y="400724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58798" y="323674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921756" y="4047610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34" name="Arc 33"/>
          <p:cNvSpPr/>
          <p:nvPr/>
        </p:nvSpPr>
        <p:spPr>
          <a:xfrm rot="19491698">
            <a:off x="1485970" y="1677476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7795080">
            <a:off x="3957283" y="1100153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603438" y="1300892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438" y="1300892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193141" y="686687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141" y="686687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439264" y="4592609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264" y="4592609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3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96954" y="2430240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578780" y="3596431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49000" y="3072968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09644" y="3072968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784849" y="2715163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784847" y="4033299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84848" y="3503667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70241" y="3359947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02501" y="3627905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930702" y="2462093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787797" y="31450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6220995" y="3357891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87797" y="3043130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936962" y="3666469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70160" y="3881353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61224" y="3645839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612500" y="3119505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709644" y="3119505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140461" y="3357891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19062141">
            <a:off x="7154083" y="2410760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896953" y="321874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896952" y="400724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58798" y="323674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921756" y="4047610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34" name="Arc 33"/>
          <p:cNvSpPr/>
          <p:nvPr/>
        </p:nvSpPr>
        <p:spPr>
          <a:xfrm rot="19491698">
            <a:off x="1485970" y="1677476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7795080">
            <a:off x="3957283" y="1100153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rot="7795080">
            <a:off x="1764559" y="2415502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603438" y="1300892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438" y="1300892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193141" y="686687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141" y="686687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439264" y="4592609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264" y="4592609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790578" y="5078030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78" y="5078030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521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96954" y="2430240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578780" y="3596431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49000" y="3072968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09644" y="3072968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784849" y="2715163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784847" y="4033299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84848" y="3503667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70241" y="3359947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02501" y="3627905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930702" y="2462093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787797" y="31450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6220995" y="3357891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87797" y="3043130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936962" y="3666469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70160" y="3881353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61224" y="3645839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612500" y="3119505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709644" y="3119505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140461" y="3357891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19062141">
            <a:off x="7154083" y="2410760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896953" y="321874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896952" y="400724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58798" y="3236740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921756" y="4047610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34" name="Arc 33"/>
          <p:cNvSpPr/>
          <p:nvPr/>
        </p:nvSpPr>
        <p:spPr>
          <a:xfrm rot="19491698">
            <a:off x="1485970" y="1677476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7795080">
            <a:off x="3957283" y="1100153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rot="7795080">
            <a:off x="1764559" y="2415502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603438" y="1300892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438" y="1300892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193141" y="686687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141" y="686687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439264" y="4592609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264" y="4592609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790578" y="5078030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78" y="5078030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861066" y="1202908"/>
                <a:ext cx="1227274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3600" i="1">
                            <a:latin typeface="Cambria Math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3600" dirty="0" smtClean="0"/>
                  <a:t> = ?</a:t>
                </a:r>
                <a:endParaRPr lang="en-US" sz="3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6" y="1202908"/>
                <a:ext cx="1227274" cy="901785"/>
              </a:xfrm>
              <a:prstGeom prst="rect">
                <a:avLst/>
              </a:prstGeom>
              <a:blipFill rotWithShape="0">
                <a:blip r:embed="rId6"/>
                <a:stretch>
                  <a:fillRect r="-13366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34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5" t="74418" r="39439" b="20310"/>
          <a:stretch/>
        </p:blipFill>
        <p:spPr>
          <a:xfrm>
            <a:off x="1687682" y="3651599"/>
            <a:ext cx="5840170" cy="1690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0" t="74418" r="50363" b="20310"/>
          <a:stretch/>
        </p:blipFill>
        <p:spPr>
          <a:xfrm>
            <a:off x="2371768" y="2094482"/>
            <a:ext cx="1900548" cy="1860829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62311" y="611049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Chain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8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11946" y="228166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593772" y="344785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63992" y="292439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24636" y="292439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799841" y="256658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799839" y="388472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99840" y="335509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85233" y="321137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17493" y="347932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945694" y="231351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802789" y="299648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6235987" y="320931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802789" y="289455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951954" y="351789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85152" y="373277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76216" y="349726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627492" y="297092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724636" y="297092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155453" y="320931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911945" y="307016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911944" y="385867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73790" y="308816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936748" y="389903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34" name="Arc 3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21108" y="543015"/>
                <a:ext cx="1227274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3600" i="1">
                            <a:latin typeface="Cambria Math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3600" dirty="0" smtClean="0"/>
                  <a:t> = ?</a:t>
                </a:r>
                <a:endParaRPr lang="en-US" sz="3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08" y="543015"/>
                <a:ext cx="1227274" cy="901785"/>
              </a:xfrm>
              <a:prstGeom prst="rect">
                <a:avLst/>
              </a:prstGeom>
              <a:blipFill rotWithShape="0">
                <a:blip r:embed="rId6"/>
                <a:stretch>
                  <a:fillRect r="-13930" b="-12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/>
          <p:cNvSpPr/>
          <p:nvPr/>
        </p:nvSpPr>
        <p:spPr>
          <a:xfrm>
            <a:off x="161962" y="238988"/>
            <a:ext cx="1655625" cy="1509841"/>
          </a:xfrm>
          <a:prstGeom prst="ellipse">
            <a:avLst/>
          </a:prstGeom>
          <a:noFill/>
          <a:ln w="412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697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11946" y="228166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593772" y="344785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63992" y="292439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24636" y="292439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799841" y="256658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799839" y="388472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99840" y="335509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85233" y="321137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17493" y="347932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945694" y="231351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802789" y="299648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6235987" y="320931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802789" y="289455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951954" y="351789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85152" y="373277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76216" y="349726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627492" y="297092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724636" y="297092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155453" y="320931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911945" y="307016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911944" y="385867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73790" y="308816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936748" y="389903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34" name="Arc 3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4450729" y="531158"/>
            <a:ext cx="527045" cy="947984"/>
          </a:xfrm>
          <a:prstGeom prst="rect">
            <a:avLst/>
          </a:prstGeom>
          <a:solidFill>
            <a:srgbClr val="FFC000">
              <a:alpha val="14000"/>
            </a:srgbClr>
          </a:solidFill>
          <a:ln>
            <a:solidFill>
              <a:srgbClr val="FF7B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860701" y="1152316"/>
            <a:ext cx="527045" cy="947984"/>
          </a:xfrm>
          <a:prstGeom prst="rect">
            <a:avLst/>
          </a:prstGeom>
          <a:solidFill>
            <a:srgbClr val="FFC000">
              <a:alpha val="14000"/>
            </a:srgbClr>
          </a:solidFill>
          <a:ln>
            <a:solidFill>
              <a:srgbClr val="FF7B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11946" y="228166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593772" y="344785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63992" y="292439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24636" y="292439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799841" y="256658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799839" y="388472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99840" y="335509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85233" y="321137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17493" y="347932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945694" y="231351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802789" y="299648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6235987" y="320931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802789" y="289455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951954" y="351789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85152" y="373277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76216" y="349726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627492" y="297092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724636" y="297092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155453" y="320931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911945" y="307016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911944" y="385867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73790" y="308816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936748" y="389903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34" name="Arc 3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46422" y="5248497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22" y="5248497"/>
                <a:ext cx="2451391" cy="161294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/>
          <p:nvPr/>
        </p:nvSpPr>
        <p:spPr>
          <a:xfrm>
            <a:off x="365088" y="4999237"/>
            <a:ext cx="1655625" cy="1509841"/>
          </a:xfrm>
          <a:prstGeom prst="ellipse">
            <a:avLst/>
          </a:prstGeom>
          <a:noFill/>
          <a:ln w="412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96816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11946" y="228166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593772" y="344785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63992" y="292439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24636" y="292439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799841" y="256658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799839" y="388472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99840" y="335509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85233" y="321137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17493" y="347932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945694" y="231351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802789" y="299648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6235987" y="320931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802789" y="289455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951954" y="351789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85152" y="373277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76216" y="349726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627492" y="297092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724636" y="297092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155453" y="320931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911945" y="307016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911944" y="385867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73790" y="308816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936748" y="389903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34" name="Arc 3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/>
              <p:cNvSpPr/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4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4000" dirty="0" smtClean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3030597" y="4941222"/>
            <a:ext cx="527045" cy="947984"/>
          </a:xfrm>
          <a:prstGeom prst="rect">
            <a:avLst/>
          </a:prstGeom>
          <a:solidFill>
            <a:srgbClr val="FFC000">
              <a:alpha val="14000"/>
            </a:srgbClr>
          </a:solidFill>
          <a:ln>
            <a:solidFill>
              <a:srgbClr val="FF7B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700232" y="4462975"/>
            <a:ext cx="527045" cy="947984"/>
          </a:xfrm>
          <a:prstGeom prst="rect">
            <a:avLst/>
          </a:prstGeom>
          <a:solidFill>
            <a:srgbClr val="FFC000">
              <a:alpha val="14000"/>
            </a:srgbClr>
          </a:solidFill>
          <a:ln>
            <a:solidFill>
              <a:srgbClr val="FF7B0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3" b="68050"/>
          <a:stretch/>
        </p:blipFill>
        <p:spPr>
          <a:xfrm>
            <a:off x="-483079" y="931652"/>
            <a:ext cx="10659645" cy="30192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5163" y="4159319"/>
            <a:ext cx="7402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static.googleusercontent.com</a:t>
            </a:r>
            <a:r>
              <a:rPr lang="en-US" sz="1400" dirty="0">
                <a:hlinkClick r:id="rId3"/>
              </a:rPr>
              <a:t>/media/</a:t>
            </a:r>
            <a:r>
              <a:rPr lang="en-US" sz="1400" dirty="0" err="1">
                <a:hlinkClick r:id="rId3"/>
              </a:rPr>
              <a:t>research.google.com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en</a:t>
            </a:r>
            <a:r>
              <a:rPr lang="en-US" sz="1400" dirty="0">
                <a:hlinkClick r:id="rId3"/>
              </a:rPr>
              <a:t>//pubs/archive/45166.pdf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9" t="33785" r="40942" b="43390"/>
          <a:stretch/>
        </p:blipFill>
        <p:spPr>
          <a:xfrm>
            <a:off x="7867291" y="569342"/>
            <a:ext cx="3726611" cy="59694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911946" y="228166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593772" y="344785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63992" y="292439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724636" y="292439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799841" y="256658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799839" y="388472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799840" y="335509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85233" y="321137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17493" y="347932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945694" y="231351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802789" y="299648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6235987" y="320931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802789" y="289455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951954" y="351789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385152" y="373277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976216" y="349726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627492" y="297092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724636" y="297092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155453" y="320931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911945" y="307016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911944" y="385867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73790" y="308816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x</a:t>
            </a: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936748" y="389903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44" name="Right Arrow 43"/>
          <p:cNvSpPr/>
          <p:nvPr/>
        </p:nvSpPr>
        <p:spPr>
          <a:xfrm>
            <a:off x="1143253" y="3076050"/>
            <a:ext cx="647991" cy="571922"/>
          </a:xfrm>
          <a:prstGeom prst="rightArrow">
            <a:avLst>
              <a:gd name="adj1" fmla="val 50000"/>
              <a:gd name="adj2" fmla="val 79032"/>
            </a:avLst>
          </a:prstGeom>
          <a:solidFill>
            <a:schemeClr val="bg1"/>
          </a:solidFill>
          <a:ln w="349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8547" y="3101787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Consolas" charset="0"/>
              </a:rPr>
              <a:t>3.0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886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7172" y="223373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7171" y="302223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67170" y="381074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48998" y="339992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19218" y="287646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79862" y="287646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455067" y="251865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455065" y="383679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21" idx="1"/>
          </p:cNvCxnSpPr>
          <p:nvPr/>
        </p:nvCxnSpPr>
        <p:spPr>
          <a:xfrm>
            <a:off x="2455066" y="330716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40459" y="316344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72719" y="343139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646104" y="3055092"/>
            <a:ext cx="801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x=3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91974" y="385110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600920" y="22655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458015" y="294855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5891213" y="316138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58015" y="284662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607180" y="34699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40378" y="368484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31442" y="344933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282718" y="292299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379862" y="292299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10679" y="316138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44873" y="292299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Helvetica Light"/>
                <a:cs typeface="Helvetica Light"/>
              </a:rPr>
              <a:t>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69078" y="235324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420308" y="239969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4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4000" dirty="0" smtClean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54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7172" y="223373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7171" y="302223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67170" y="381074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48998" y="339992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19218" y="287646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79862" y="287646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455067" y="251865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455065" y="383679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21" idx="1"/>
          </p:cNvCxnSpPr>
          <p:nvPr/>
        </p:nvCxnSpPr>
        <p:spPr>
          <a:xfrm>
            <a:off x="2455066" y="330716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40459" y="316344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72719" y="343139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646104" y="3055092"/>
            <a:ext cx="801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x=3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91974" y="385110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600920" y="22655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458015" y="294855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5891213" y="316138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58015" y="284662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607180" y="34699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40378" y="368484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31442" y="344933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282718" y="292299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379862" y="292299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10679" y="316138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44873" y="292299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Helvetica Light"/>
                <a:cs typeface="Helvetica Light"/>
              </a:rPr>
              <a:t>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69078" y="235324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420308" y="239969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4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4000" dirty="0" smtClean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58305" y="1413707"/>
            <a:ext cx="700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?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7" t="16167" r="33887" b="79075"/>
          <a:stretch/>
        </p:blipFill>
        <p:spPr>
          <a:xfrm>
            <a:off x="7104281" y="4218774"/>
            <a:ext cx="4724677" cy="984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12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7172" y="223373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7171" y="302223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67170" y="381074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48998" y="339992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19218" y="287646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79862" y="287646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455067" y="251865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455065" y="383679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21" idx="1"/>
          </p:cNvCxnSpPr>
          <p:nvPr/>
        </p:nvCxnSpPr>
        <p:spPr>
          <a:xfrm>
            <a:off x="2455066" y="330716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40459" y="316344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72719" y="343139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646104" y="3055092"/>
            <a:ext cx="801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x=3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91974" y="385110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600920" y="22655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458015" y="294855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5891213" y="316138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58015" y="284662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607180" y="34699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40378" y="368484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31442" y="344933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282718" y="292299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379862" y="292299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10679" y="316138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44873" y="292299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Helvetica Light"/>
                <a:cs typeface="Helvetica Light"/>
              </a:rPr>
              <a:t>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69078" y="235324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420308" y="239969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4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4000" dirty="0" smtClean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58305" y="1413707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19218" y="4627036"/>
            <a:ext cx="700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05499" y="763844"/>
            <a:ext cx="700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?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7" t="32975" r="38156" b="62295"/>
          <a:stretch/>
        </p:blipFill>
        <p:spPr>
          <a:xfrm>
            <a:off x="7681189" y="4888646"/>
            <a:ext cx="3681252" cy="8546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75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7172" y="223373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7171" y="302223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67170" y="381074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48998" y="339992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19218" y="287646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79862" y="287646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455067" y="251865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455065" y="383679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21" idx="1"/>
          </p:cNvCxnSpPr>
          <p:nvPr/>
        </p:nvCxnSpPr>
        <p:spPr>
          <a:xfrm>
            <a:off x="2455066" y="330716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40459" y="316344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72719" y="343139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646104" y="3055092"/>
            <a:ext cx="801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x=3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91974" y="385110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600920" y="22655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458015" y="294855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5891213" y="316138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58015" y="284662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607180" y="34699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40378" y="368484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31442" y="344933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282718" y="292299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379862" y="292299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10679" y="316138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44873" y="292299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Helvetica Light"/>
                <a:cs typeface="Helvetica Light"/>
              </a:rPr>
              <a:t>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69078" y="235324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420308" y="239969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4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4000" dirty="0" smtClean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58305" y="1413707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19218" y="4627036"/>
            <a:ext cx="199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 + 0 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05499" y="763844"/>
            <a:ext cx="199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0 + 1 = 1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7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7172" y="223373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7171" y="302223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67170" y="381074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48998" y="339992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19218" y="287646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79862" y="287646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455067" y="251865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455065" y="383679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21" idx="1"/>
          </p:cNvCxnSpPr>
          <p:nvPr/>
        </p:nvCxnSpPr>
        <p:spPr>
          <a:xfrm>
            <a:off x="2455066" y="330716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40459" y="316344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72719" y="343139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646104" y="3055092"/>
            <a:ext cx="801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x=3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91974" y="385110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600920" y="22655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458015" y="294855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5891213" y="316138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58015" y="284662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607180" y="34699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40378" y="368484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31442" y="344933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282718" y="292299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379862" y="292299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10679" y="316138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44873" y="292299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Helvetica Light"/>
                <a:cs typeface="Helvetica Light"/>
              </a:rPr>
              <a:t>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69078" y="235324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420308" y="239969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4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4000" dirty="0" smtClean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58305" y="1413707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19218" y="4627036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05499" y="763844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99155" y="5179691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1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7172" y="223373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7171" y="302223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67170" y="381074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48998" y="339992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19218" y="287646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79862" y="287646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455067" y="251865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455065" y="383679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21" idx="1"/>
          </p:cNvCxnSpPr>
          <p:nvPr/>
        </p:nvCxnSpPr>
        <p:spPr>
          <a:xfrm>
            <a:off x="2455066" y="330716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40459" y="316344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72719" y="343139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646104" y="3055092"/>
            <a:ext cx="801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x=3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91974" y="385110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600920" y="22655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458015" y="294855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5891213" y="316138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58015" y="284662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607180" y="34699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40378" y="368484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31442" y="344933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282718" y="292299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379862" y="292299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10679" y="316138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44873" y="292299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Helvetica Light"/>
                <a:cs typeface="Helvetica Light"/>
              </a:rPr>
              <a:t>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69078" y="235324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420308" y="239969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4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4000" dirty="0" smtClean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58305" y="1413707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19218" y="4627036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05499" y="763844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99155" y="5179691"/>
            <a:ext cx="13372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x = 3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7172" y="223373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7171" y="302223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67170" y="381074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48998" y="339992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19218" y="287646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79862" y="287646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455067" y="251865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455065" y="383679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21" idx="1"/>
          </p:cNvCxnSpPr>
          <p:nvPr/>
        </p:nvCxnSpPr>
        <p:spPr>
          <a:xfrm>
            <a:off x="2455066" y="330716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40459" y="316344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72719" y="343139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646104" y="3055092"/>
            <a:ext cx="801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x=3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91974" y="385110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600920" y="22655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458015" y="294855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5891213" y="316138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58015" y="284662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607180" y="34699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40378" y="368484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31442" y="344933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282718" y="292299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379862" y="292299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10679" y="316138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44873" y="292299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Helvetica Light"/>
                <a:cs typeface="Helvetica Light"/>
              </a:rPr>
              <a:t>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69078" y="235324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420308" y="239969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4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4000" dirty="0" smtClean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58305" y="1413707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19218" y="4627036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05499" y="763844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99155" y="5179691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556005" y="665688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94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7172" y="223373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7171" y="302223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67170" y="381074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48998" y="339992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19218" y="287646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79862" y="287646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455067" y="251865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455065" y="383679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21" idx="1"/>
          </p:cNvCxnSpPr>
          <p:nvPr/>
        </p:nvCxnSpPr>
        <p:spPr>
          <a:xfrm>
            <a:off x="2455066" y="330716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40459" y="316344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72719" y="343139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646104" y="3055092"/>
            <a:ext cx="801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x=3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91974" y="385110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600920" y="22655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458015" y="294855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5891213" y="316138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58015" y="284662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607180" y="34699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40378" y="368484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31442" y="344933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282718" y="292299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379862" y="292299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10679" y="316138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44873" y="292299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Helvetica Light"/>
                <a:cs typeface="Helvetica Light"/>
              </a:rPr>
              <a:t>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69078" y="235324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420308" y="239969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4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4000" dirty="0" smtClean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58305" y="1413707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19218" y="4627036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05499" y="763844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99155" y="5179691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556005" y="665688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1*1 = 1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47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7172" y="223373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7171" y="302223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67170" y="381074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48998" y="339992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19218" y="287646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79862" y="287646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455067" y="251865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455065" y="383679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21" idx="1"/>
          </p:cNvCxnSpPr>
          <p:nvPr/>
        </p:nvCxnSpPr>
        <p:spPr>
          <a:xfrm>
            <a:off x="2455066" y="330716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40459" y="316344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72719" y="343139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646104" y="3055092"/>
            <a:ext cx="801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x=3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91974" y="385110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600920" y="22655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458015" y="294855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5891213" y="316138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58015" y="284662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607180" y="34699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40378" y="368484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31442" y="344933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282718" y="292299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379862" y="292299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10679" y="316138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44873" y="292299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Helvetica Light"/>
                <a:cs typeface="Helvetica Light"/>
              </a:rPr>
              <a:t>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69078" y="235324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420308" y="239969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4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4000" dirty="0" smtClean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58305" y="1413707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19218" y="4627036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05499" y="763844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99155" y="5179691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556005" y="665688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933284" y="5958765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>
                <a:latin typeface="Helvetica" charset="0"/>
                <a:ea typeface="Helvetica" charset="0"/>
                <a:cs typeface="Helvetica" charset="0"/>
              </a:rPr>
              <a:pPr/>
              <a:t>4</a:t>
            </a:fld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49226" y="5694995"/>
            <a:ext cx="85631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2"/>
              </a:rPr>
              <a:t>https://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  <a:hlinkClick r:id="rId2"/>
              </a:rPr>
              <a:t>sebastianraschka.com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2"/>
              </a:rPr>
              <a:t>/pdf/books/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  <a:hlinkClick r:id="rId2"/>
              </a:rPr>
              <a:t>dlb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sz="1400" dirty="0" err="1">
                <a:latin typeface="Helvetica" charset="0"/>
                <a:ea typeface="Helvetica" charset="0"/>
                <a:cs typeface="Helvetica" charset="0"/>
                <a:hlinkClick r:id="rId2"/>
              </a:rPr>
              <a:t>appendix_g_tensorflow.pdf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9" t="27673" r="60948" b="57484"/>
          <a:stretch/>
        </p:blipFill>
        <p:spPr>
          <a:xfrm>
            <a:off x="722186" y="2329131"/>
            <a:ext cx="3506194" cy="2829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226" y="1333500"/>
            <a:ext cx="8521461" cy="431642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75170" y="190500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Tensors?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5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67172" y="2233734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67171" y="3022238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67170" y="3810742"/>
            <a:ext cx="887895" cy="569845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248998" y="3399925"/>
            <a:ext cx="1591461" cy="569845"/>
          </a:xfrm>
          <a:prstGeom prst="roundRect">
            <a:avLst/>
          </a:prstGeom>
          <a:solidFill>
            <a:srgbClr val="FF9515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19218" y="2876462"/>
            <a:ext cx="1591461" cy="56984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379862" y="2876462"/>
            <a:ext cx="1842171" cy="56984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0" idx="3"/>
          </p:cNvCxnSpPr>
          <p:nvPr/>
        </p:nvCxnSpPr>
        <p:spPr>
          <a:xfrm>
            <a:off x="2455067" y="2518657"/>
            <a:ext cx="3002948" cy="64478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3"/>
          </p:cNvCxnSpPr>
          <p:nvPr/>
        </p:nvCxnSpPr>
        <p:spPr>
          <a:xfrm flipV="1">
            <a:off x="2455065" y="3836793"/>
            <a:ext cx="215555" cy="2588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21" idx="1"/>
          </p:cNvCxnSpPr>
          <p:nvPr/>
        </p:nvCxnSpPr>
        <p:spPr>
          <a:xfrm>
            <a:off x="2455066" y="3307161"/>
            <a:ext cx="215554" cy="22574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40459" y="3163441"/>
            <a:ext cx="617556" cy="521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72719" y="3431399"/>
            <a:ext cx="1260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u = </a:t>
            </a:r>
            <a:r>
              <a:rPr lang="en-US" sz="2800" dirty="0" err="1" smtClean="0">
                <a:latin typeface="Helvetica Light"/>
                <a:cs typeface="Helvetica Light"/>
              </a:rPr>
              <a:t>wx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646104" y="3055092"/>
            <a:ext cx="801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x=3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91974" y="385110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Helvetica Light"/>
                <a:cs typeface="Helvetica Light"/>
              </a:rPr>
              <a:t>w</a:t>
            </a:r>
            <a:r>
              <a:rPr lang="en-US" sz="2800" smtClean="0">
                <a:latin typeface="Helvetica Light"/>
                <a:cs typeface="Helvetica Light"/>
              </a:rPr>
              <a:t>=2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1600920" y="2265587"/>
            <a:ext cx="841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latin typeface="Helvetica Light"/>
                <a:cs typeface="Helvetica Light"/>
              </a:rPr>
              <a:t>b=1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458015" y="2948557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1" idx="1"/>
          </p:cNvCxnSpPr>
          <p:nvPr/>
        </p:nvCxnSpPr>
        <p:spPr>
          <a:xfrm flipV="1">
            <a:off x="5891213" y="3161385"/>
            <a:ext cx="328005" cy="205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458015" y="2846624"/>
            <a:ext cx="4704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+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2607180" y="3469963"/>
            <a:ext cx="433198" cy="42976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40378" y="3684847"/>
            <a:ext cx="20862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31442" y="3449333"/>
            <a:ext cx="404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Helvetica Light"/>
                <a:cs typeface="Helvetica Light"/>
              </a:rPr>
              <a:t>*</a:t>
            </a:r>
            <a:endParaRPr lang="en-US" sz="4400" dirty="0"/>
          </a:p>
        </p:txBody>
      </p:sp>
      <p:sp>
        <p:nvSpPr>
          <p:cNvPr id="24" name="Rectangle 23"/>
          <p:cNvSpPr/>
          <p:nvPr/>
        </p:nvSpPr>
        <p:spPr>
          <a:xfrm>
            <a:off x="6282718" y="2922999"/>
            <a:ext cx="145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v = </a:t>
            </a:r>
            <a:r>
              <a:rPr lang="en-US" sz="2800" dirty="0" err="1" smtClean="0">
                <a:latin typeface="Helvetica Light"/>
                <a:cs typeface="Helvetica Light"/>
              </a:rPr>
              <a:t>u+b</a:t>
            </a:r>
            <a:endParaRPr lang="en-US" sz="2800" dirty="0"/>
          </a:p>
        </p:txBody>
      </p:sp>
      <p:sp>
        <p:nvSpPr>
          <p:cNvPr id="25" name="Rectangle 24"/>
          <p:cNvSpPr/>
          <p:nvPr/>
        </p:nvSpPr>
        <p:spPr>
          <a:xfrm>
            <a:off x="9379862" y="2922999"/>
            <a:ext cx="18421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 = </a:t>
            </a:r>
            <a:r>
              <a:rPr lang="en-US" sz="2800" dirty="0" err="1" smtClean="0">
                <a:latin typeface="Helvetica Light"/>
                <a:cs typeface="Helvetica Light"/>
              </a:rPr>
              <a:t>relu</a:t>
            </a:r>
            <a:r>
              <a:rPr lang="en-US" sz="2800" dirty="0" smtClean="0">
                <a:latin typeface="Helvetica Light"/>
                <a:cs typeface="Helvetica Light"/>
              </a:rPr>
              <a:t>(v)</a:t>
            </a:r>
            <a:endParaRPr lang="en-US" sz="28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810679" y="3161385"/>
            <a:ext cx="1569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44873" y="292299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Helvetica Light"/>
                <a:cs typeface="Helvetica Light"/>
              </a:rPr>
              <a:t>6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69078" y="2353242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420308" y="2399691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Helvetica Light"/>
                <a:cs typeface="Helvetica Light"/>
              </a:rPr>
              <a:t>7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 rot="19062141">
            <a:off x="7169075" y="2262184"/>
            <a:ext cx="3691467" cy="3526943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/>
          <p:cNvSpPr/>
          <p:nvPr/>
        </p:nvSpPr>
        <p:spPr>
          <a:xfrm rot="19491698">
            <a:off x="1500962" y="1528900"/>
            <a:ext cx="5810123" cy="5786708"/>
          </a:xfrm>
          <a:prstGeom prst="arc">
            <a:avLst/>
          </a:prstGeom>
          <a:ln w="34925">
            <a:solidFill>
              <a:srgbClr val="FF0000"/>
            </a:solidFill>
            <a:headEnd type="triangle" w="lg" len="med"/>
            <a:tailEnd type="non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/>
          <p:cNvSpPr/>
          <p:nvPr/>
        </p:nvSpPr>
        <p:spPr>
          <a:xfrm rot="7795080">
            <a:off x="3972275" y="951577"/>
            <a:ext cx="3998395" cy="3247100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/>
          <p:cNvSpPr/>
          <p:nvPr/>
        </p:nvSpPr>
        <p:spPr>
          <a:xfrm rot="7795080">
            <a:off x="1779551" y="2266926"/>
            <a:ext cx="3157071" cy="2360504"/>
          </a:xfrm>
          <a:prstGeom prst="arc">
            <a:avLst/>
          </a:prstGeom>
          <a:ln w="34925">
            <a:solidFill>
              <a:srgbClr val="FF0000"/>
            </a:solidFill>
            <a:headEnd type="none" w="lg" len="med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𝑑𝑎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𝑑𝑣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430" y="1152316"/>
                <a:ext cx="977100" cy="9105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133" y="538111"/>
                <a:ext cx="977100" cy="9115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56" y="4444033"/>
                <a:ext cx="977100" cy="911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70" y="4929454"/>
                <a:ext cx="977100" cy="911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𝑏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50" y="385278"/>
                <a:ext cx="2451391" cy="161294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40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</m:oMath>
                </a14:m>
                <a:endParaRPr lang="en-US" sz="4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4000" dirty="0" smtClean="0"/>
                  <a:t>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𝑤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i="1">
                            <a:latin typeface="Cambria Math" charset="0"/>
                          </a:rPr>
                          <m:t>𝑢</m:t>
                        </m:r>
                      </m:den>
                    </m:f>
                    <m:f>
                      <m:fPr>
                        <m:ctrlPr>
                          <a:rPr lang="en-US" sz="4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𝑎</m:t>
                        </m:r>
                      </m:num>
                      <m:den>
                        <m:r>
                          <a:rPr lang="en-US" sz="4000" i="1">
                            <a:latin typeface="Cambria Math" charset="0"/>
                          </a:rPr>
                          <m:t>𝜕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03" y="4498302"/>
                <a:ext cx="3582690" cy="297055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9358305" y="1413707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19218" y="4627036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905499" y="763844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99155" y="5179691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3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556005" y="665688"/>
            <a:ext cx="7216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933284" y="5958765"/>
            <a:ext cx="2037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Helvetica Light"/>
                <a:cs typeface="Helvetica Light"/>
              </a:rPr>
              <a:t>= 3*1*1 = 3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1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78" y="2444158"/>
            <a:ext cx="2896493" cy="18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47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10062" y="1987677"/>
            <a:ext cx="86627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with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g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as_default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()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as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g: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d_a_w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gradients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(a, w)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d_b_w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gradients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(a, b)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with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Session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(graph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g)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as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: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run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init_op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dw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db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mr-IN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run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([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d_a_w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d_b_w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],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feed_dict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{</a:t>
            </a:r>
            <a:r>
              <a:rPr lang="mr-IN" dirty="0">
                <a:solidFill>
                  <a:srgbClr val="325B8E"/>
                </a:solidFill>
                <a:latin typeface="Courier" charset="0"/>
              </a:rPr>
              <a:t>'x:0'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: </a:t>
            </a:r>
            <a:r>
              <a:rPr lang="mr-IN" dirty="0">
                <a:solidFill>
                  <a:srgbClr val="35915D"/>
                </a:solidFill>
                <a:latin typeface="Courier" charset="0"/>
              </a:rPr>
              <a:t>3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})</a:t>
            </a:r>
          </a:p>
          <a:p>
            <a:endParaRPr lang="mr-IN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>
                <a:solidFill>
                  <a:srgbClr val="0D5F18"/>
                </a:solidFill>
                <a:latin typeface="Courier" charset="0"/>
              </a:rPr>
              <a:t>print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dw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db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10062" y="5249596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/>
              <a:t>[3.0] [1.0]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7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913049" y="4910933"/>
            <a:ext cx="4586191" cy="415697"/>
          </a:xfrm>
          <a:prstGeom prst="roundRect">
            <a:avLst/>
          </a:prstGeom>
          <a:solidFill>
            <a:srgbClr val="FF7B0D">
              <a:alpha val="60000"/>
            </a:srgbClr>
          </a:solid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13049" y="1006139"/>
            <a:ext cx="4586191" cy="831333"/>
          </a:xfrm>
          <a:prstGeom prst="roundRect">
            <a:avLst/>
          </a:prstGeom>
          <a:solidFill>
            <a:srgbClr val="FF7B0D">
              <a:alpha val="60000"/>
            </a:srgbClr>
          </a:solid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061053" y="1123417"/>
            <a:ext cx="8792302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g 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Graph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()</a:t>
            </a:r>
          </a:p>
          <a:p>
            <a:r>
              <a:rPr lang="en-US" b="1" dirty="0">
                <a:solidFill>
                  <a:srgbClr val="007020"/>
                </a:solidFill>
                <a:latin typeface="Consolas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g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as_default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() </a:t>
            </a:r>
            <a:r>
              <a:rPr lang="en-US" b="1" dirty="0">
                <a:solidFill>
                  <a:srgbClr val="007020"/>
                </a:solidFill>
                <a:latin typeface="Consolas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g:</a:t>
            </a: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   x 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placeholder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dtype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float32, shape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b="1" dirty="0">
                <a:solidFill>
                  <a:srgbClr val="007020"/>
                </a:solidFill>
                <a:latin typeface="Consolas" charset="0"/>
              </a:rPr>
              <a:t>None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, name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4070A0"/>
                </a:solidFill>
                <a:latin typeface="Consolas" charset="0"/>
              </a:rPr>
              <a:t>'x'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   w 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Variable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initial_value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40A070"/>
                </a:solidFill>
                <a:latin typeface="Consolas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dtype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float32, name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4070A0"/>
                </a:solidFill>
                <a:latin typeface="Consolas" charset="0"/>
              </a:rPr>
              <a:t>'w'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   b 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Variable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initial_value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40A070"/>
                </a:solidFill>
                <a:latin typeface="Consolas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dtype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float32, name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4070A0"/>
                </a:solidFill>
                <a:latin typeface="Consolas" charset="0"/>
              </a:rPr>
              <a:t>'b'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u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x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*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w</a:t>
            </a:r>
            <a:endParaRPr lang="mr-IN" dirty="0">
              <a:solidFill>
                <a:srgbClr val="000000"/>
              </a:solidFill>
              <a:latin typeface="Consolas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v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u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+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b</a:t>
            </a:r>
            <a:endParaRPr lang="mr-IN" dirty="0">
              <a:solidFill>
                <a:srgbClr val="000000"/>
              </a:solidFill>
              <a:latin typeface="Consolas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a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mr-IN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nn</a:t>
            </a:r>
            <a:r>
              <a:rPr lang="mr-IN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relu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v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endParaRPr lang="mr-IN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d_a_w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gradients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(a, w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d_b_w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= 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tf.gradients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(a, b)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   </a:t>
            </a:r>
          </a:p>
          <a:p>
            <a:r>
              <a:rPr lang="en-US" b="1" dirty="0">
                <a:solidFill>
                  <a:srgbClr val="007020"/>
                </a:solidFill>
                <a:latin typeface="Consolas" charset="0"/>
              </a:rPr>
              <a:t>with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Session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(graph</a:t>
            </a:r>
            <a:r>
              <a:rPr lang="en-US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g) </a:t>
            </a:r>
            <a:r>
              <a:rPr lang="en-US" b="1" dirty="0">
                <a:solidFill>
                  <a:srgbClr val="007020"/>
                </a:solidFill>
                <a:latin typeface="Consolas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sess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sess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tf</a:t>
            </a:r>
            <a:r>
              <a:rPr lang="en-US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charset="0"/>
              </a:rPr>
              <a:t>global_variables_initializer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())</a:t>
            </a:r>
          </a:p>
          <a:p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  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res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sess</a:t>
            </a:r>
            <a:r>
              <a:rPr lang="mr-IN" dirty="0" err="1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run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[</a:t>
            </a:r>
            <a:r>
              <a:rPr lang="mr-IN" dirty="0" err="1" smtClean="0">
                <a:solidFill>
                  <a:srgbClr val="000000"/>
                </a:solidFill>
                <a:latin typeface="Consolas" charset="0"/>
              </a:rPr>
              <a:t>d_a_w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latin typeface="Consolas" charset="0"/>
              </a:rPr>
              <a:t>d_b_w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]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mr-IN" dirty="0" err="1">
                <a:solidFill>
                  <a:srgbClr val="000000"/>
                </a:solidFill>
                <a:latin typeface="Consolas" charset="0"/>
              </a:rPr>
              <a:t>feed_dict</a:t>
            </a:r>
            <a:r>
              <a:rPr lang="mr-IN" dirty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{</a:t>
            </a:r>
            <a:r>
              <a:rPr lang="mr-IN" dirty="0">
                <a:solidFill>
                  <a:srgbClr val="4070A0"/>
                </a:solidFill>
                <a:latin typeface="Consolas" charset="0"/>
              </a:rPr>
              <a:t>'x:0'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: </a:t>
            </a:r>
            <a:r>
              <a:rPr lang="mr-IN" dirty="0">
                <a:solidFill>
                  <a:srgbClr val="40A070"/>
                </a:solidFill>
                <a:latin typeface="Consolas" charset="0"/>
              </a:rPr>
              <a:t>3</a:t>
            </a:r>
            <a:r>
              <a:rPr lang="mr-IN" dirty="0">
                <a:solidFill>
                  <a:srgbClr val="000000"/>
                </a:solidFill>
                <a:latin typeface="Consolas" charset="0"/>
              </a:rPr>
              <a:t>})</a:t>
            </a:r>
          </a:p>
          <a:p>
            <a:endParaRPr lang="en-US" sz="28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/>
          <a:stretch/>
        </p:blipFill>
        <p:spPr>
          <a:xfrm>
            <a:off x="3532093" y="1760838"/>
            <a:ext cx="6349843" cy="41881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53204" y="211220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Multilayer Perceptron </a:t>
            </a:r>
            <a:r>
              <a:rPr lang="mr-IN" dirty="0" smtClean="0"/>
              <a:t>–</a:t>
            </a:r>
            <a:r>
              <a:rPr lang="en-US" dirty="0" smtClean="0"/>
              <a:t> Forward Pass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4" r="17305"/>
          <a:stretch/>
        </p:blipFill>
        <p:spPr>
          <a:xfrm>
            <a:off x="174515" y="3225671"/>
            <a:ext cx="1242514" cy="12864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547" y="3347088"/>
            <a:ext cx="2874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Helvetica Light"/>
                <a:cs typeface="Helvetica Light"/>
              </a:rPr>
              <a:t>reshape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99" r="83400" b="40461"/>
          <a:stretch/>
        </p:blipFill>
        <p:spPr>
          <a:xfrm>
            <a:off x="3313637" y="5874793"/>
            <a:ext cx="1294222" cy="663388"/>
          </a:xfrm>
          <a:prstGeom prst="rect">
            <a:avLst/>
          </a:prstGeom>
        </p:spPr>
      </p:pic>
      <p:sp>
        <p:nvSpPr>
          <p:cNvPr id="9" name="Double Bracket 8"/>
          <p:cNvSpPr/>
          <p:nvPr/>
        </p:nvSpPr>
        <p:spPr>
          <a:xfrm>
            <a:off x="2389994" y="2011215"/>
            <a:ext cx="197224" cy="3687405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497558" y="3868889"/>
            <a:ext cx="674589" cy="3214"/>
          </a:xfrm>
          <a:prstGeom prst="straightConnector1">
            <a:avLst/>
          </a:prstGeom>
          <a:ln w="60325">
            <a:solidFill>
              <a:srgbClr val="00B05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748276" y="3916065"/>
            <a:ext cx="674589" cy="3214"/>
          </a:xfrm>
          <a:prstGeom prst="straightConnector1">
            <a:avLst/>
          </a:prstGeom>
          <a:ln w="60325">
            <a:solidFill>
              <a:srgbClr val="00B05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48276" y="5359382"/>
            <a:ext cx="674589" cy="3214"/>
          </a:xfrm>
          <a:prstGeom prst="straightConnector1">
            <a:avLst/>
          </a:prstGeom>
          <a:ln w="60325">
            <a:solidFill>
              <a:srgbClr val="00B05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5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/>
          <a:stretch/>
        </p:blipFill>
        <p:spPr>
          <a:xfrm>
            <a:off x="3532093" y="1760838"/>
            <a:ext cx="6349843" cy="4188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4" r="17305"/>
          <a:stretch/>
        </p:blipFill>
        <p:spPr>
          <a:xfrm>
            <a:off x="174515" y="3225671"/>
            <a:ext cx="1242514" cy="12864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9547" y="3347088"/>
            <a:ext cx="2874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latin typeface="Helvetica Light"/>
                <a:cs typeface="Helvetica Light"/>
              </a:rPr>
              <a:t>reshape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99" r="83400" b="40461"/>
          <a:stretch/>
        </p:blipFill>
        <p:spPr>
          <a:xfrm>
            <a:off x="3313637" y="5874793"/>
            <a:ext cx="1294222" cy="663388"/>
          </a:xfrm>
          <a:prstGeom prst="rect">
            <a:avLst/>
          </a:prstGeom>
        </p:spPr>
      </p:pic>
      <p:sp>
        <p:nvSpPr>
          <p:cNvPr id="9" name="Double Bracket 8"/>
          <p:cNvSpPr/>
          <p:nvPr/>
        </p:nvSpPr>
        <p:spPr>
          <a:xfrm>
            <a:off x="2389994" y="2011215"/>
            <a:ext cx="197224" cy="3687405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497558" y="3868889"/>
            <a:ext cx="674589" cy="3214"/>
          </a:xfrm>
          <a:prstGeom prst="straightConnector1">
            <a:avLst/>
          </a:prstGeom>
          <a:ln w="60325">
            <a:solidFill>
              <a:srgbClr val="00B05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748276" y="3916065"/>
            <a:ext cx="674589" cy="3214"/>
          </a:xfrm>
          <a:prstGeom prst="straightConnector1">
            <a:avLst/>
          </a:prstGeom>
          <a:ln w="60325">
            <a:solidFill>
              <a:srgbClr val="00B05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48276" y="5359382"/>
            <a:ext cx="674589" cy="3214"/>
          </a:xfrm>
          <a:prstGeom prst="straightConnector1">
            <a:avLst/>
          </a:prstGeom>
          <a:ln w="60325">
            <a:solidFill>
              <a:srgbClr val="00B050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3" t="8543" r="32568" b="84374"/>
          <a:stretch/>
        </p:blipFill>
        <p:spPr>
          <a:xfrm>
            <a:off x="3313636" y="320735"/>
            <a:ext cx="4610653" cy="1209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9" t="16801" r="39462" b="78746"/>
          <a:stretch/>
        </p:blipFill>
        <p:spPr>
          <a:xfrm>
            <a:off x="8793449" y="917875"/>
            <a:ext cx="3048152" cy="842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5" name="Straight Connector 14"/>
          <p:cNvCxnSpPr/>
          <p:nvPr/>
        </p:nvCxnSpPr>
        <p:spPr>
          <a:xfrm>
            <a:off x="4743451" y="1587566"/>
            <a:ext cx="1357313" cy="1816673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8684882" y="1789414"/>
            <a:ext cx="217133" cy="627081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3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53204" y="39929"/>
            <a:ext cx="11662833" cy="665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sz="3200" dirty="0" smtClean="0"/>
              <a:t>Multilayer Perceptron </a:t>
            </a:r>
            <a:r>
              <a:rPr lang="mr-IN" sz="3200" dirty="0" smtClean="0"/>
              <a:t>–</a:t>
            </a:r>
            <a:r>
              <a:rPr lang="en-US" sz="3200" dirty="0" smtClean="0"/>
              <a:t> Backpropagation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710" y="800379"/>
            <a:ext cx="7418806" cy="60576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51547" y="4038164"/>
            <a:ext cx="22644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As implemented in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rasbt</a:t>
            </a:r>
            <a:r>
              <a:rPr lang="en-US" dirty="0">
                <a:hlinkClick r:id="rId3"/>
              </a:rPr>
              <a:t>/pydata-annarbor2017-dl-tutorial/blob/master/</a:t>
            </a:r>
            <a:r>
              <a:rPr lang="en-US" dirty="0" err="1">
                <a:hlinkClick r:id="rId3"/>
              </a:rPr>
              <a:t>code.ipynb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60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72209" y="2635731"/>
            <a:ext cx="84410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>
                <a:latin typeface="Helvetica Light"/>
                <a:cs typeface="Helvetica Light"/>
              </a:rPr>
              <a:t>TensorFlow</a:t>
            </a:r>
            <a:r>
              <a:rPr lang="en-US" sz="4400" dirty="0" smtClean="0">
                <a:latin typeface="Helvetica Light"/>
                <a:cs typeface="Helvetica Light"/>
              </a:rPr>
              <a:t> makes implementing neural nets very convenient!</a:t>
            </a:r>
          </a:p>
        </p:txBody>
      </p:sp>
    </p:spTree>
    <p:extLst>
      <p:ext uri="{BB962C8B-B14F-4D97-AF65-F5344CB8AC3E}">
        <p14:creationId xmlns:p14="http://schemas.microsoft.com/office/powerpoint/2010/main" val="202403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8465218" y="1790540"/>
            <a:ext cx="2830594" cy="1938498"/>
          </a:xfrm>
          <a:prstGeom prst="roundRect">
            <a:avLst/>
          </a:prstGeom>
          <a:solidFill>
            <a:srgbClr val="FF7B0D">
              <a:alpha val="60000"/>
            </a:srgbClr>
          </a:solid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19567" y="1882626"/>
            <a:ext cx="27218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(very) </a:t>
            </a:r>
          </a:p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low-level </a:t>
            </a:r>
          </a:p>
          <a:p>
            <a:pPr algn="ctr"/>
            <a:r>
              <a:rPr lang="en-US" sz="3600" dirty="0" err="1" smtClean="0">
                <a:latin typeface="Helvetica Light"/>
                <a:cs typeface="Helvetica Light"/>
              </a:rPr>
              <a:t>backprop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13427"/>
            <a:ext cx="1073216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Courier" charset="0"/>
              </a:rPr>
              <a:t>   </a:t>
            </a:r>
            <a:r>
              <a:rPr lang="mr-IN" sz="1200" i="1" dirty="0" smtClean="0">
                <a:solidFill>
                  <a:srgbClr val="4F8FA0"/>
                </a:solidFill>
                <a:latin typeface="Courier-Oblique" charset="0"/>
              </a:rPr>
              <a:t># </a:t>
            </a:r>
            <a:r>
              <a:rPr lang="mr-IN" sz="1200" i="1" dirty="0" err="1">
                <a:solidFill>
                  <a:srgbClr val="4F8FA0"/>
                </a:solidFill>
                <a:latin typeface="Courier-Oblique" charset="0"/>
              </a:rPr>
              <a:t>Loss</a:t>
            </a:r>
            <a:endParaRPr lang="mr-IN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loss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softmax_cross_entropy_with_logits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(logits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out_z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, labels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tf_y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cost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reduce_mean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(loss, name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srgbClr val="325B8E"/>
                </a:solidFill>
                <a:latin typeface="Courier" charset="0"/>
              </a:rPr>
              <a:t>'cost'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) </a:t>
            </a:r>
          </a:p>
          <a:p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</a:t>
            </a:r>
            <a:r>
              <a:rPr lang="en-US" sz="12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i="1" dirty="0" smtClean="0">
                <a:solidFill>
                  <a:srgbClr val="4F8FA0"/>
                </a:solidFill>
                <a:latin typeface="Courier-Oblique" charset="0"/>
              </a:rPr>
              <a:t># 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input/output dim: [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n_samples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, 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n_classlabels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]</a:t>
            </a:r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sigma_out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(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out_act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-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tf_y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)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/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batch_size</a:t>
            </a:r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mr-IN" sz="1200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# input/output dim: [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n_samples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, n_hidden_1]</a:t>
            </a:r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softmax_derivative_h1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h1_act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*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(</a:t>
            </a:r>
            <a:r>
              <a:rPr lang="en-US" sz="1200" dirty="0">
                <a:solidFill>
                  <a:srgbClr val="35915D"/>
                </a:solidFill>
                <a:latin typeface="Courier" charset="0"/>
              </a:rPr>
              <a:t>1.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-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h1_act)</a:t>
            </a:r>
          </a:p>
          <a:p>
            <a:r>
              <a:rPr lang="mr-IN" sz="1200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# input dim: [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n_samples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, 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n_classlabels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] dot [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n_classlabels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, 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n_hidden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]</a:t>
            </a:r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# output dim: [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n_samples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, 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n_hidden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]</a:t>
            </a:r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sigma_h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(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matmul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sigma_out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transpose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(weights[</a:t>
            </a:r>
            <a:r>
              <a:rPr lang="en-US" sz="1200" dirty="0">
                <a:solidFill>
                  <a:srgbClr val="325B8E"/>
                </a:solidFill>
                <a:latin typeface="Courier" charset="0"/>
              </a:rPr>
              <a:t>'out'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]))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*</a:t>
            </a:r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mr-IN" sz="1200" dirty="0">
                <a:solidFill>
                  <a:prstClr val="black"/>
                </a:solidFill>
                <a:latin typeface="Courier" charset="0"/>
              </a:rPr>
              <a:t>               softmax_derivative_h1)</a:t>
            </a:r>
          </a:p>
          <a:p>
            <a:r>
              <a:rPr lang="mr-IN" sz="1200" dirty="0">
                <a:solidFill>
                  <a:prstClr val="black"/>
                </a:solidFill>
                <a:latin typeface="Courier" charset="0"/>
              </a:rPr>
              <a:t>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# input dim: [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n_features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, 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n_samples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] dot [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n_samples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, 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n_hidden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]</a:t>
            </a:r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# output dim: [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n_features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, 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n_hidden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]</a:t>
            </a:r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grad_w_h1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matmul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transpose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tf_x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),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sigma_h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grad_b_h1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reduce_sum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sigma_h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, axis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srgbClr val="35915D"/>
                </a:solidFill>
                <a:latin typeface="Courier" charset="0"/>
              </a:rPr>
              <a:t>0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# input dim: [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n_hidden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, 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n_samples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] dot [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n_samples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, 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n_classlabels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]</a:t>
            </a:r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# output dim: [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n_hidden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, </a:t>
            </a:r>
            <a:r>
              <a:rPr lang="en-US" sz="1200" i="1" dirty="0" err="1">
                <a:solidFill>
                  <a:srgbClr val="4F8FA0"/>
                </a:solidFill>
                <a:latin typeface="Courier-Oblique" charset="0"/>
              </a:rPr>
              <a:t>n_classlabels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]</a:t>
            </a:r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grad_w_out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matmul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transpose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(h1_act),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sigma_out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grad_b_out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reduce_sum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sigma_out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, axis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srgbClr val="35915D"/>
                </a:solidFill>
                <a:latin typeface="Courier" charset="0"/>
              </a:rPr>
              <a:t>0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mr-IN" sz="1200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i="1" dirty="0">
                <a:solidFill>
                  <a:srgbClr val="4F8FA0"/>
                </a:solidFill>
                <a:latin typeface="Courier-Oblique" charset="0"/>
              </a:rPr>
              <a:t># Update weights</a:t>
            </a:r>
            <a:endParaRPr lang="en-US" sz="12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upd_w_1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assign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(weights[</a:t>
            </a:r>
            <a:r>
              <a:rPr lang="en-US" sz="1200" dirty="0">
                <a:solidFill>
                  <a:srgbClr val="325B8E"/>
                </a:solidFill>
                <a:latin typeface="Courier" charset="0"/>
              </a:rPr>
              <a:t>'h1'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], weights[</a:t>
            </a:r>
            <a:r>
              <a:rPr lang="en-US" sz="1200" dirty="0">
                <a:solidFill>
                  <a:srgbClr val="325B8E"/>
                </a:solidFill>
                <a:latin typeface="Courier" charset="0"/>
              </a:rPr>
              <a:t>'h1'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]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-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learning_rate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*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grad_w_h1)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upd_b_1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assign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(biases[</a:t>
            </a:r>
            <a:r>
              <a:rPr lang="en-US" sz="1200" dirty="0">
                <a:solidFill>
                  <a:srgbClr val="325B8E"/>
                </a:solidFill>
                <a:latin typeface="Courier" charset="0"/>
              </a:rPr>
              <a:t>'b1'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], biases[</a:t>
            </a:r>
            <a:r>
              <a:rPr lang="en-US" sz="1200" dirty="0">
                <a:solidFill>
                  <a:srgbClr val="325B8E"/>
                </a:solidFill>
                <a:latin typeface="Courier" charset="0"/>
              </a:rPr>
              <a:t>'b1'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]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-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learning_rate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*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grad_b_h1)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upd_w_out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assign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(weights[</a:t>
            </a:r>
            <a:r>
              <a:rPr lang="en-US" sz="1200" dirty="0">
                <a:solidFill>
                  <a:srgbClr val="325B8E"/>
                </a:solidFill>
                <a:latin typeface="Courier" charset="0"/>
              </a:rPr>
              <a:t>'out'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], weights[</a:t>
            </a:r>
            <a:r>
              <a:rPr lang="en-US" sz="1200" dirty="0">
                <a:solidFill>
                  <a:srgbClr val="325B8E"/>
                </a:solidFill>
                <a:latin typeface="Courier" charset="0"/>
              </a:rPr>
              <a:t>'out'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]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-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learning_rate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*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grad_w_out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upd_b_out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assign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(biases[</a:t>
            </a:r>
            <a:r>
              <a:rPr lang="en-US" sz="1200" dirty="0">
                <a:solidFill>
                  <a:srgbClr val="325B8E"/>
                </a:solidFill>
                <a:latin typeface="Courier" charset="0"/>
              </a:rPr>
              <a:t>'out'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], biases[</a:t>
            </a:r>
            <a:r>
              <a:rPr lang="en-US" sz="1200" dirty="0">
                <a:solidFill>
                  <a:srgbClr val="325B8E"/>
                </a:solidFill>
                <a:latin typeface="Courier" charset="0"/>
              </a:rPr>
              <a:t>'out'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]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-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learning_rate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*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grad_b_out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mr-IN" sz="1200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   train 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2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group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(upd_w_1, upd_b_1,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upd_w_out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 charset="0"/>
              </a:rPr>
              <a:t>upd_b_out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, name</a:t>
            </a:r>
            <a:r>
              <a:rPr lang="en-US" sz="12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srgbClr val="325B8E"/>
                </a:solidFill>
                <a:latin typeface="Courier" charset="0"/>
              </a:rPr>
              <a:t>'train'</a:t>
            </a:r>
            <a:r>
              <a:rPr lang="en-US" sz="1200" dirty="0">
                <a:solidFill>
                  <a:prstClr val="black"/>
                </a:solidFill>
                <a:latin typeface="Courier" charset="0"/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713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59105" y="4986469"/>
            <a:ext cx="4751295" cy="410284"/>
          </a:xfrm>
          <a:prstGeom prst="roundRect">
            <a:avLst/>
          </a:prstGeom>
          <a:solidFill>
            <a:srgbClr val="FF7B0D">
              <a:alpha val="60000"/>
            </a:srgbClr>
          </a:solid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6870" y="958439"/>
            <a:ext cx="1190513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i="1" dirty="0">
                <a:solidFill>
                  <a:srgbClr val="4F8FA0"/>
                </a:solidFill>
                <a:latin typeface="Courier-Oblique" charset="0"/>
              </a:rPr>
              <a:t>##########################</a:t>
            </a:r>
            <a:endParaRPr lang="uk-UA" sz="20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2000" i="1" dirty="0">
                <a:solidFill>
                  <a:srgbClr val="4F8FA0"/>
                </a:solidFill>
                <a:latin typeface="Courier-Oblique" charset="0"/>
              </a:rPr>
              <a:t>### TRAINING &amp; EVALUATION</a:t>
            </a:r>
            <a:endParaRPr lang="en-US" sz="2000" dirty="0">
              <a:solidFill>
                <a:prstClr val="black"/>
              </a:solidFill>
              <a:latin typeface="Courier" charset="0"/>
            </a:endParaRPr>
          </a:p>
          <a:p>
            <a:r>
              <a:rPr lang="uk-UA" sz="2000" i="1" dirty="0">
                <a:solidFill>
                  <a:srgbClr val="4F8FA0"/>
                </a:solidFill>
                <a:latin typeface="Courier-Oblique" charset="0"/>
              </a:rPr>
              <a:t>##########################</a:t>
            </a:r>
            <a:endParaRPr lang="uk-UA" sz="2000" dirty="0">
              <a:solidFill>
                <a:prstClr val="black"/>
              </a:solidFill>
              <a:latin typeface="Courier" charset="0"/>
            </a:endParaRPr>
          </a:p>
          <a:p>
            <a:endParaRPr lang="uk-UA" sz="20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with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Session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(graph</a:t>
            </a:r>
            <a:r>
              <a:rPr lang="en-US" sz="20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g) </a:t>
            </a:r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:</a:t>
            </a:r>
          </a:p>
          <a:p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en-US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run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global_variables_initializer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())</a:t>
            </a:r>
          </a:p>
          <a:p>
            <a:endParaRPr lang="en-US" sz="20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for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epoch </a:t>
            </a:r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>
                <a:solidFill>
                  <a:srgbClr val="0D5F18"/>
                </a:solidFill>
                <a:latin typeface="Courier" charset="0"/>
              </a:rPr>
              <a:t>range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training_epochs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):</a:t>
            </a:r>
          </a:p>
          <a:p>
            <a:r>
              <a:rPr lang="mr-IN" sz="2000" dirty="0" smtClean="0">
                <a:solidFill>
                  <a:prstClr val="black"/>
                </a:solidFill>
                <a:latin typeface="Courier" charset="0"/>
              </a:rPr>
              <a:t>        </a:t>
            </a:r>
            <a:r>
              <a:rPr lang="mr-IN" sz="2000" dirty="0" err="1" smtClean="0">
                <a:solidFill>
                  <a:prstClr val="black"/>
                </a:solidFill>
                <a:latin typeface="Courier" charset="0"/>
              </a:rPr>
              <a:t>avg_cost</a:t>
            </a:r>
            <a:r>
              <a:rPr lang="mr-IN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sz="2000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sz="2000" dirty="0" smtClean="0">
                <a:solidFill>
                  <a:srgbClr val="35915D"/>
                </a:solidFill>
                <a:latin typeface="Courier" charset="0"/>
              </a:rPr>
              <a:t>0.</a:t>
            </a:r>
            <a:endParaRPr lang="mr-IN" sz="2000" dirty="0" smtClean="0">
              <a:solidFill>
                <a:prstClr val="black"/>
              </a:solidFill>
              <a:latin typeface="Courier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       </a:t>
            </a:r>
            <a:r>
              <a:rPr lang="en-US" sz="2000" dirty="0" err="1" smtClean="0">
                <a:solidFill>
                  <a:prstClr val="black"/>
                </a:solidFill>
                <a:latin typeface="Courier" charset="0"/>
              </a:rPr>
              <a:t>total_batch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" charset="0"/>
              </a:rPr>
              <a:t>mnist</a:t>
            </a:r>
            <a:r>
              <a:rPr lang="en-US" sz="2000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 smtClean="0">
                <a:solidFill>
                  <a:prstClr val="black"/>
                </a:solidFill>
                <a:latin typeface="Courier" charset="0"/>
              </a:rPr>
              <a:t>train</a:t>
            </a:r>
            <a:r>
              <a:rPr lang="en-US" sz="2000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 smtClean="0">
                <a:solidFill>
                  <a:prstClr val="black"/>
                </a:solidFill>
                <a:latin typeface="Courier" charset="0"/>
              </a:rPr>
              <a:t>num_examples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smtClean="0">
                <a:solidFill>
                  <a:srgbClr val="535353"/>
                </a:solidFill>
                <a:latin typeface="Courier" charset="0"/>
              </a:rPr>
              <a:t>//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" charset="0"/>
              </a:rPr>
              <a:t>batch_size</a:t>
            </a:r>
            <a:endParaRPr lang="en-US" sz="2000" dirty="0" smtClean="0">
              <a:solidFill>
                <a:prstClr val="black"/>
              </a:solidFill>
              <a:latin typeface="Courier" charset="0"/>
            </a:endParaRPr>
          </a:p>
          <a:p>
            <a:endParaRPr lang="en-US" sz="20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       </a:t>
            </a:r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for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>
                <a:solidFill>
                  <a:srgbClr val="0D5F18"/>
                </a:solidFill>
                <a:latin typeface="Courier" charset="0"/>
              </a:rPr>
              <a:t>range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total_batch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):</a:t>
            </a:r>
          </a:p>
          <a:p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          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batch_x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batch_y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mnist</a:t>
            </a:r>
            <a:r>
              <a:rPr lang="en-US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train</a:t>
            </a:r>
            <a:r>
              <a:rPr lang="en-US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next_batch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batch_size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          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  </a:t>
            </a:r>
            <a:r>
              <a:rPr lang="mr-IN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_, 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c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sz="20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mr-IN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run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([</a:t>
            </a:r>
            <a:r>
              <a:rPr lang="mr-IN" sz="2000" dirty="0">
                <a:solidFill>
                  <a:srgbClr val="325B8E"/>
                </a:solidFill>
                <a:latin typeface="Courier" charset="0"/>
              </a:rPr>
              <a:t>'</a:t>
            </a:r>
            <a:r>
              <a:rPr lang="mr-IN" sz="2000" dirty="0" err="1">
                <a:solidFill>
                  <a:srgbClr val="325B8E"/>
                </a:solidFill>
                <a:latin typeface="Courier" charset="0"/>
              </a:rPr>
              <a:t>train</a:t>
            </a:r>
            <a:r>
              <a:rPr lang="mr-IN" sz="2000" dirty="0">
                <a:solidFill>
                  <a:srgbClr val="325B8E"/>
                </a:solidFill>
                <a:latin typeface="Courier" charset="0"/>
              </a:rPr>
              <a:t>'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mr-IN" sz="2000" dirty="0">
                <a:solidFill>
                  <a:srgbClr val="325B8E"/>
                </a:solidFill>
                <a:latin typeface="Courier" charset="0"/>
              </a:rPr>
              <a:t>'cost:0'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], 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feed_dict</a:t>
            </a:r>
            <a:r>
              <a:rPr lang="mr-IN" sz="20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{</a:t>
            </a:r>
            <a:r>
              <a:rPr lang="mr-IN" sz="2000" dirty="0">
                <a:solidFill>
                  <a:srgbClr val="325B8E"/>
                </a:solidFill>
                <a:latin typeface="Courier" charset="0"/>
              </a:rPr>
              <a:t>'features:0'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: 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batch_x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,</a:t>
            </a:r>
          </a:p>
          <a:p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                                                  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    </a:t>
            </a:r>
            <a:r>
              <a:rPr lang="mr-IN" sz="2000" dirty="0" smtClean="0">
                <a:solidFill>
                  <a:prstClr val="black"/>
                </a:solidFill>
                <a:latin typeface="Courier" charset="0"/>
              </a:rPr>
              <a:t>         </a:t>
            </a:r>
            <a:r>
              <a:rPr lang="mr-IN" sz="2000" dirty="0">
                <a:solidFill>
                  <a:srgbClr val="325B8E"/>
                </a:solidFill>
                <a:latin typeface="Courier" charset="0"/>
              </a:rPr>
              <a:t>'targets:0'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: 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batch_y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})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9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4039" y="2814028"/>
            <a:ext cx="4645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pip install </a:t>
            </a:r>
            <a:r>
              <a:rPr lang="en-US" sz="2800" dirty="0" err="1" smtClean="0">
                <a:latin typeface="Helvetica Light"/>
                <a:cs typeface="Helvetica Light"/>
              </a:rPr>
              <a:t>tensorflow</a:t>
            </a:r>
            <a:endParaRPr lang="en-US" sz="2800" dirty="0" smtClean="0">
              <a:latin typeface="Helvetica Light"/>
              <a:cs typeface="Helvetica Light"/>
            </a:endParaRPr>
          </a:p>
          <a:p>
            <a:r>
              <a:rPr lang="en-US" sz="2800" dirty="0" smtClean="0">
                <a:latin typeface="Helvetica Light"/>
                <a:cs typeface="Helvetica Light"/>
              </a:rPr>
              <a:t>pip install </a:t>
            </a:r>
            <a:r>
              <a:rPr lang="en-US" sz="2800" dirty="0" err="1" smtClean="0">
                <a:latin typeface="Helvetica Light"/>
                <a:cs typeface="Helvetica Light"/>
              </a:rPr>
              <a:t>tensorflow-gpu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5170" y="190500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Installing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4" name="Rectangle 3">
            <a:hlinkClick r:id="rId2"/>
          </p:cNvPr>
          <p:cNvSpPr/>
          <p:nvPr/>
        </p:nvSpPr>
        <p:spPr>
          <a:xfrm>
            <a:off x="3584039" y="4351240"/>
            <a:ext cx="3583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https://www.tensorflow.org/install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2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6969179" y="172863"/>
            <a:ext cx="4455732" cy="827443"/>
          </a:xfrm>
          <a:prstGeom prst="roundRect">
            <a:avLst/>
          </a:prstGeom>
          <a:solidFill>
            <a:srgbClr val="FF7B0D">
              <a:alpha val="60000"/>
            </a:srgbClr>
          </a:solid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75159" y="263420"/>
            <a:ext cx="686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low-level </a:t>
            </a:r>
            <a:r>
              <a:rPr lang="en-US" sz="3600" dirty="0" err="1" smtClean="0">
                <a:latin typeface="Helvetica Light"/>
                <a:cs typeface="Helvetica Light"/>
              </a:rPr>
              <a:t>backprop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000307"/>
            <a:ext cx="1309035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</a:t>
            </a:r>
            <a:r>
              <a:rPr lang="mr-IN" i="1" dirty="0" smtClean="0">
                <a:solidFill>
                  <a:srgbClr val="4F8FA0"/>
                </a:solidFill>
                <a:latin typeface="Courier-Oblique" charset="0"/>
              </a:rPr>
              <a:t># </a:t>
            </a:r>
            <a:r>
              <a:rPr lang="mr-IN" i="1" dirty="0" err="1">
                <a:solidFill>
                  <a:srgbClr val="4F8FA0"/>
                </a:solidFill>
                <a:latin typeface="Courier-Oblique" charset="0"/>
              </a:rPr>
              <a:t>Loss</a:t>
            </a:r>
            <a:endParaRPr lang="mr-IN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loss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softmax_cross_entropy_with_logits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(logits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out_z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labels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tf_y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cost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reduce_mean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(loss, name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'cost'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uk-UA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uk-UA" i="1" dirty="0">
                <a:solidFill>
                  <a:srgbClr val="4F8FA0"/>
                </a:solidFill>
                <a:latin typeface="Courier-Oblique" charset="0"/>
              </a:rPr>
              <a:t>##################</a:t>
            </a:r>
            <a:endParaRPr lang="uk-UA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i="1" dirty="0">
                <a:solidFill>
                  <a:srgbClr val="4F8FA0"/>
                </a:solidFill>
                <a:latin typeface="Courier-Oblique" charset="0"/>
              </a:rPr>
              <a:t># Backpropagation</a:t>
            </a:r>
            <a:endParaRPr lang="en-US" dirty="0">
              <a:solidFill>
                <a:prstClr val="black"/>
              </a:solidFill>
              <a:latin typeface="Courier" charset="0"/>
            </a:endParaRPr>
          </a:p>
          <a:p>
            <a:r>
              <a:rPr lang="uk-UA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uk-UA" i="1" dirty="0">
                <a:solidFill>
                  <a:srgbClr val="4F8FA0"/>
                </a:solidFill>
                <a:latin typeface="Courier-Oblique" charset="0"/>
              </a:rPr>
              <a:t>##################</a:t>
            </a:r>
            <a:endParaRPr lang="uk-UA" dirty="0">
              <a:solidFill>
                <a:prstClr val="black"/>
              </a:solidFill>
              <a:latin typeface="Courier" charset="0"/>
            </a:endParaRPr>
          </a:p>
          <a:p>
            <a:endParaRPr lang="uk-UA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i="1" dirty="0">
                <a:solidFill>
                  <a:srgbClr val="4F8FA0"/>
                </a:solidFill>
                <a:latin typeface="Courier-Oblique" charset="0"/>
              </a:rPr>
              <a:t># Get Gradients</a:t>
            </a:r>
            <a:endParaRPr lang="en-US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dc_dw_out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dc_db_out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gradients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(cost, [weights[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'out'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], biases[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'out'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]])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dc_dw_1, dc_db_1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gradients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(cost, [weights[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'h1'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], biases[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'b1'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]])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i="1" dirty="0">
                <a:solidFill>
                  <a:srgbClr val="4F8FA0"/>
                </a:solidFill>
                <a:latin typeface="Courier-Oblique" charset="0"/>
              </a:rPr>
              <a:t># Update Weights</a:t>
            </a:r>
            <a:endParaRPr lang="en-US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upd_w_1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assign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(weights[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'h1'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], weights[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'h1'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-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learning_rate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dc_dw_1)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upd_b_1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assign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(biases[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'b1'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], biases[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'b1'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-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learning_rate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dc_db_1)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upd_w_out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assign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(weights[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'out'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], weights[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'out'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-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learning_rate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dc_dw_out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upd_b_out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assign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(biases[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'out'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], biases[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'out'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-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learning_rate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dc_db_out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train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group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(upd_w_1, upd_b_1,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upd_w_out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upd_b_out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name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'train'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746130" y="1015541"/>
            <a:ext cx="5269283" cy="1027572"/>
          </a:xfrm>
          <a:prstGeom prst="roundRect">
            <a:avLst/>
          </a:prstGeom>
          <a:solidFill>
            <a:srgbClr val="FF7B0D">
              <a:alpha val="60000"/>
            </a:srgbClr>
          </a:solid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46234" y="1220683"/>
            <a:ext cx="686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“convenient” </a:t>
            </a:r>
            <a:r>
              <a:rPr lang="en-US" sz="3600" dirty="0" err="1" smtClean="0">
                <a:latin typeface="Helvetica Light"/>
                <a:cs typeface="Helvetica Light"/>
              </a:rPr>
              <a:t>backprop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3083" y="2418128"/>
            <a:ext cx="111973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</a:t>
            </a:r>
            <a:r>
              <a:rPr lang="mr-IN" i="1" dirty="0" smtClean="0">
                <a:solidFill>
                  <a:srgbClr val="4F8FA0"/>
                </a:solidFill>
                <a:latin typeface="Courier-Oblique" charset="0"/>
              </a:rPr>
              <a:t># </a:t>
            </a:r>
            <a:r>
              <a:rPr lang="mr-IN" i="1" dirty="0" err="1" smtClean="0">
                <a:solidFill>
                  <a:srgbClr val="4F8FA0"/>
                </a:solidFill>
                <a:latin typeface="Courier-Oblique" charset="0"/>
              </a:rPr>
              <a:t>Loss</a:t>
            </a:r>
            <a:endParaRPr lang="mr-IN" dirty="0" smtClean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 loss </a:t>
            </a:r>
            <a:r>
              <a:rPr lang="en-US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en-US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softmax_cross_entropy_with_logits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(logits</a:t>
            </a:r>
            <a:r>
              <a:rPr lang="en-US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out_z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, labels</a:t>
            </a:r>
            <a:r>
              <a:rPr lang="en-US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tf_y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 cost </a:t>
            </a:r>
            <a:r>
              <a:rPr lang="en-US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reduce_mean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(loss, name</a:t>
            </a:r>
            <a:r>
              <a:rPr lang="en-US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 smtClean="0">
                <a:solidFill>
                  <a:srgbClr val="325B8E"/>
                </a:solidFill>
                <a:latin typeface="Courier" charset="0"/>
              </a:rPr>
              <a:t>'cost'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mr-IN" dirty="0" smtClean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uk-UA" dirty="0" smtClean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uk-UA" i="1" dirty="0" smtClean="0">
                <a:solidFill>
                  <a:srgbClr val="4F8FA0"/>
                </a:solidFill>
                <a:latin typeface="Courier-Oblique" charset="0"/>
              </a:rPr>
              <a:t>##################</a:t>
            </a:r>
            <a:endParaRPr lang="uk-UA" dirty="0" smtClean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i="1" dirty="0" smtClean="0">
                <a:solidFill>
                  <a:srgbClr val="4F8FA0"/>
                </a:solidFill>
                <a:latin typeface="Courier-Oblique" charset="0"/>
              </a:rPr>
              <a:t># Backpropagation</a:t>
            </a:r>
            <a:endParaRPr lang="en-US" dirty="0" smtClean="0">
              <a:solidFill>
                <a:prstClr val="black"/>
              </a:solidFill>
              <a:latin typeface="Courier" charset="0"/>
            </a:endParaRPr>
          </a:p>
          <a:p>
            <a:r>
              <a:rPr lang="uk-UA" dirty="0" smtClean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uk-UA" i="1" dirty="0" smtClean="0">
                <a:solidFill>
                  <a:srgbClr val="4F8FA0"/>
                </a:solidFill>
                <a:latin typeface="Courier-Oblique" charset="0"/>
              </a:rPr>
              <a:t>##################</a:t>
            </a:r>
            <a:endParaRPr lang="uk-UA" dirty="0" smtClean="0">
              <a:solidFill>
                <a:prstClr val="black"/>
              </a:solidFill>
              <a:latin typeface="Courier" charset="0"/>
            </a:endParaRPr>
          </a:p>
          <a:p>
            <a:endParaRPr lang="uk-UA" dirty="0" smtClean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 optimizer </a:t>
            </a:r>
            <a:r>
              <a:rPr lang="en-US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train</a:t>
            </a:r>
            <a:r>
              <a:rPr lang="en-US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GradientDescentOptimizer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learning_rate</a:t>
            </a:r>
            <a:r>
              <a:rPr lang="en-US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learning_rate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 train </a:t>
            </a:r>
            <a:r>
              <a:rPr lang="en-US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optimizer</a:t>
            </a:r>
            <a:r>
              <a:rPr lang="en-US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minimize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(cost, name</a:t>
            </a:r>
            <a:r>
              <a:rPr lang="en-US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 smtClean="0">
                <a:solidFill>
                  <a:srgbClr val="325B8E"/>
                </a:solidFill>
                <a:latin typeface="Courier" charset="0"/>
              </a:rPr>
              <a:t>'train'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1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259105" y="4986469"/>
            <a:ext cx="4751295" cy="410284"/>
          </a:xfrm>
          <a:prstGeom prst="roundRect">
            <a:avLst/>
          </a:prstGeom>
          <a:solidFill>
            <a:srgbClr val="FF7B0D">
              <a:alpha val="60000"/>
            </a:srgbClr>
          </a:solidFill>
          <a:ln>
            <a:solidFill>
              <a:schemeClr val="tx1">
                <a:alpha val="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6870" y="958439"/>
            <a:ext cx="11905130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i="1" dirty="0">
                <a:solidFill>
                  <a:srgbClr val="4F8FA0"/>
                </a:solidFill>
                <a:latin typeface="Courier-Oblique" charset="0"/>
              </a:rPr>
              <a:t>##########################</a:t>
            </a:r>
            <a:endParaRPr lang="uk-UA" sz="20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2000" i="1" dirty="0">
                <a:solidFill>
                  <a:srgbClr val="4F8FA0"/>
                </a:solidFill>
                <a:latin typeface="Courier-Oblique" charset="0"/>
              </a:rPr>
              <a:t>### TRAINING &amp; EVALUATION</a:t>
            </a:r>
            <a:endParaRPr lang="en-US" sz="2000" dirty="0">
              <a:solidFill>
                <a:prstClr val="black"/>
              </a:solidFill>
              <a:latin typeface="Courier" charset="0"/>
            </a:endParaRPr>
          </a:p>
          <a:p>
            <a:r>
              <a:rPr lang="uk-UA" sz="2000" i="1" dirty="0">
                <a:solidFill>
                  <a:srgbClr val="4F8FA0"/>
                </a:solidFill>
                <a:latin typeface="Courier-Oblique" charset="0"/>
              </a:rPr>
              <a:t>##########################</a:t>
            </a:r>
            <a:endParaRPr lang="uk-UA" sz="2000" dirty="0">
              <a:solidFill>
                <a:prstClr val="black"/>
              </a:solidFill>
              <a:latin typeface="Courier" charset="0"/>
            </a:endParaRPr>
          </a:p>
          <a:p>
            <a:endParaRPr lang="uk-UA" sz="20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with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Session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(graph</a:t>
            </a:r>
            <a:r>
              <a:rPr lang="en-US" sz="20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g) </a:t>
            </a:r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as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:</a:t>
            </a:r>
          </a:p>
          <a:p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en-US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run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global_variables_initializer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())</a:t>
            </a:r>
          </a:p>
          <a:p>
            <a:endParaRPr lang="en-US" sz="20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for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epoch </a:t>
            </a:r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>
                <a:solidFill>
                  <a:srgbClr val="0D5F18"/>
                </a:solidFill>
                <a:latin typeface="Courier" charset="0"/>
              </a:rPr>
              <a:t>range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training_epochs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):</a:t>
            </a:r>
          </a:p>
          <a:p>
            <a:r>
              <a:rPr lang="mr-IN" sz="2000" dirty="0" smtClean="0">
                <a:solidFill>
                  <a:prstClr val="black"/>
                </a:solidFill>
                <a:latin typeface="Courier" charset="0"/>
              </a:rPr>
              <a:t>        </a:t>
            </a:r>
            <a:r>
              <a:rPr lang="mr-IN" sz="2000" dirty="0" err="1" smtClean="0">
                <a:solidFill>
                  <a:prstClr val="black"/>
                </a:solidFill>
                <a:latin typeface="Courier" charset="0"/>
              </a:rPr>
              <a:t>avg_cost</a:t>
            </a:r>
            <a:r>
              <a:rPr lang="mr-IN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sz="2000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sz="2000" dirty="0" smtClean="0">
                <a:solidFill>
                  <a:srgbClr val="35915D"/>
                </a:solidFill>
                <a:latin typeface="Courier" charset="0"/>
              </a:rPr>
              <a:t>0.</a:t>
            </a:r>
            <a:endParaRPr lang="mr-IN" sz="2000" dirty="0" smtClean="0">
              <a:solidFill>
                <a:prstClr val="black"/>
              </a:solidFill>
              <a:latin typeface="Courier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       </a:t>
            </a:r>
            <a:r>
              <a:rPr lang="en-US" sz="2000" dirty="0" err="1" smtClean="0">
                <a:solidFill>
                  <a:prstClr val="black"/>
                </a:solidFill>
                <a:latin typeface="Courier" charset="0"/>
              </a:rPr>
              <a:t>total_batch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" charset="0"/>
              </a:rPr>
              <a:t>mnist</a:t>
            </a:r>
            <a:r>
              <a:rPr lang="en-US" sz="2000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 smtClean="0">
                <a:solidFill>
                  <a:prstClr val="black"/>
                </a:solidFill>
                <a:latin typeface="Courier" charset="0"/>
              </a:rPr>
              <a:t>train</a:t>
            </a:r>
            <a:r>
              <a:rPr lang="en-US" sz="2000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 smtClean="0">
                <a:solidFill>
                  <a:prstClr val="black"/>
                </a:solidFill>
                <a:latin typeface="Courier" charset="0"/>
              </a:rPr>
              <a:t>num_examples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smtClean="0">
                <a:solidFill>
                  <a:srgbClr val="535353"/>
                </a:solidFill>
                <a:latin typeface="Courier" charset="0"/>
              </a:rPr>
              <a:t>//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urier" charset="0"/>
              </a:rPr>
              <a:t>batch_size</a:t>
            </a:r>
            <a:endParaRPr lang="en-US" sz="2000" dirty="0" smtClean="0">
              <a:solidFill>
                <a:prstClr val="black"/>
              </a:solidFill>
              <a:latin typeface="Courier" charset="0"/>
            </a:endParaRPr>
          </a:p>
          <a:p>
            <a:endParaRPr lang="en-US" sz="20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       </a:t>
            </a:r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for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i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b="1" dirty="0">
                <a:solidFill>
                  <a:srgbClr val="0D5F18"/>
                </a:solidFill>
                <a:latin typeface="Courier-Bold" charset="0"/>
              </a:rPr>
              <a:t>in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>
                <a:solidFill>
                  <a:srgbClr val="0D5F18"/>
                </a:solidFill>
                <a:latin typeface="Courier" charset="0"/>
              </a:rPr>
              <a:t>range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total_batch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):</a:t>
            </a:r>
          </a:p>
          <a:p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          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batch_x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batch_y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mnist</a:t>
            </a:r>
            <a:r>
              <a:rPr lang="en-US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train</a:t>
            </a:r>
            <a:r>
              <a:rPr lang="en-US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next_batch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urier" charset="0"/>
              </a:rPr>
              <a:t>batch_size</a:t>
            </a:r>
            <a:r>
              <a:rPr lang="en-US" sz="2000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          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  </a:t>
            </a:r>
            <a:r>
              <a:rPr lang="mr-IN" sz="20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_, 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c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sz="20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sess</a:t>
            </a:r>
            <a:r>
              <a:rPr lang="mr-IN" sz="20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run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([</a:t>
            </a:r>
            <a:r>
              <a:rPr lang="mr-IN" sz="2000" dirty="0">
                <a:solidFill>
                  <a:srgbClr val="325B8E"/>
                </a:solidFill>
                <a:latin typeface="Courier" charset="0"/>
              </a:rPr>
              <a:t>'</a:t>
            </a:r>
            <a:r>
              <a:rPr lang="mr-IN" sz="2000" dirty="0" err="1">
                <a:solidFill>
                  <a:srgbClr val="325B8E"/>
                </a:solidFill>
                <a:latin typeface="Courier" charset="0"/>
              </a:rPr>
              <a:t>train</a:t>
            </a:r>
            <a:r>
              <a:rPr lang="mr-IN" sz="2000" dirty="0">
                <a:solidFill>
                  <a:srgbClr val="325B8E"/>
                </a:solidFill>
                <a:latin typeface="Courier" charset="0"/>
              </a:rPr>
              <a:t>'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mr-IN" sz="2000" dirty="0">
                <a:solidFill>
                  <a:srgbClr val="325B8E"/>
                </a:solidFill>
                <a:latin typeface="Courier" charset="0"/>
              </a:rPr>
              <a:t>'cost:0'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], 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feed_dict</a:t>
            </a:r>
            <a:r>
              <a:rPr lang="mr-IN" sz="20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{</a:t>
            </a:r>
            <a:r>
              <a:rPr lang="mr-IN" sz="2000" dirty="0">
                <a:solidFill>
                  <a:srgbClr val="325B8E"/>
                </a:solidFill>
                <a:latin typeface="Courier" charset="0"/>
              </a:rPr>
              <a:t>'features:0'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: 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batch_x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,</a:t>
            </a:r>
          </a:p>
          <a:p>
            <a:r>
              <a:rPr lang="mr-IN" sz="2000" dirty="0">
                <a:solidFill>
                  <a:prstClr val="black"/>
                </a:solidFill>
                <a:latin typeface="Courier" charset="0"/>
              </a:rPr>
              <a:t>                                                   </a:t>
            </a:r>
            <a:r>
              <a:rPr lang="en-US" sz="2000" dirty="0" smtClean="0">
                <a:solidFill>
                  <a:prstClr val="black"/>
                </a:solidFill>
                <a:latin typeface="Courier" charset="0"/>
              </a:rPr>
              <a:t>     </a:t>
            </a:r>
            <a:r>
              <a:rPr lang="mr-IN" sz="2000" dirty="0" smtClean="0">
                <a:solidFill>
                  <a:prstClr val="black"/>
                </a:solidFill>
                <a:latin typeface="Courier" charset="0"/>
              </a:rPr>
              <a:t>         </a:t>
            </a:r>
            <a:r>
              <a:rPr lang="mr-IN" sz="2000" dirty="0">
                <a:solidFill>
                  <a:srgbClr val="325B8E"/>
                </a:solidFill>
                <a:latin typeface="Courier" charset="0"/>
              </a:rPr>
              <a:t>'targets:0'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: </a:t>
            </a:r>
            <a:r>
              <a:rPr lang="mr-IN" sz="2000" dirty="0" err="1">
                <a:solidFill>
                  <a:prstClr val="black"/>
                </a:solidFill>
                <a:latin typeface="Courier" charset="0"/>
              </a:rPr>
              <a:t>batch_y</a:t>
            </a:r>
            <a:r>
              <a:rPr lang="mr-IN" sz="2000" dirty="0">
                <a:solidFill>
                  <a:prstClr val="black"/>
                </a:solidFill>
                <a:latin typeface="Courier" charset="0"/>
              </a:rPr>
              <a:t>})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7107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4" y="85727"/>
            <a:ext cx="7367217" cy="672074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47932" y="829286"/>
            <a:ext cx="6866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  <a:latin typeface="Helvetica Light"/>
                <a:cs typeface="Helvetica Light"/>
              </a:rPr>
              <a:t>TensorFlow</a:t>
            </a:r>
            <a:r>
              <a:rPr lang="en-US" sz="3600" dirty="0" smtClean="0">
                <a:solidFill>
                  <a:schemeClr val="bg1"/>
                </a:solidFill>
                <a:latin typeface="Helvetica Light"/>
                <a:cs typeface="Helvetica Light"/>
              </a:rPr>
              <a:t> Layers</a:t>
            </a:r>
          </a:p>
        </p:txBody>
      </p:sp>
    </p:spTree>
    <p:extLst>
      <p:ext uri="{BB962C8B-B14F-4D97-AF65-F5344CB8AC3E}">
        <p14:creationId xmlns:p14="http://schemas.microsoft.com/office/powerpoint/2010/main" val="14643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2835" y="5691111"/>
            <a:ext cx="72332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Link to the talk: </a:t>
            </a:r>
            <a:r>
              <a:rPr lang="en-US" dirty="0">
                <a:hlinkClick r:id="rId2"/>
              </a:rPr>
              <a:t>https://www.youtube.com/watch?v=t64ortpgS-E</a:t>
            </a:r>
            <a:endParaRPr lang="en-US" dirty="0"/>
          </a:p>
          <a:p>
            <a:r>
              <a:rPr lang="en-US" dirty="0" smtClean="0"/>
              <a:t>Estimator Documentation: </a:t>
            </a:r>
            <a:r>
              <a:rPr lang="en-US" dirty="0">
                <a:hlinkClick r:id="rId3"/>
              </a:rPr>
              <a:t>https://www.tensorflow.org/extend/estimators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135" y="627998"/>
            <a:ext cx="8965207" cy="5008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498" y="627998"/>
            <a:ext cx="1971844" cy="5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5647" y="1352335"/>
            <a:ext cx="10972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D5F18"/>
                </a:solidFill>
                <a:latin typeface="Courier-Bold" charset="0"/>
              </a:rPr>
              <a:t>def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srgbClr val="08196B"/>
                </a:solidFill>
                <a:latin typeface="Courier" charset="0"/>
              </a:rPr>
              <a:t>fully_connected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input_tensor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output_nodes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         </a:t>
            </a:r>
            <a:r>
              <a:rPr lang="mr-IN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mr-IN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activation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b="1" dirty="0" err="1">
                <a:solidFill>
                  <a:srgbClr val="0D5F18"/>
                </a:solidFill>
                <a:latin typeface="Courier-Bold" charset="0"/>
              </a:rPr>
              <a:t>None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seed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b="1" dirty="0" err="1">
                <a:solidFill>
                  <a:srgbClr val="0D5F18"/>
                </a:solidFill>
                <a:latin typeface="Courier-Bold" charset="0"/>
              </a:rPr>
              <a:t>None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,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         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mr-IN" dirty="0" smtClean="0">
                <a:solidFill>
                  <a:prstClr val="black"/>
                </a:solidFill>
                <a:latin typeface="Courier" charset="0"/>
              </a:rPr>
              <a:t> 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name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dirty="0">
                <a:solidFill>
                  <a:srgbClr val="325B8E"/>
                </a:solidFill>
                <a:latin typeface="Courier" charset="0"/>
              </a:rPr>
              <a:t>'</a:t>
            </a:r>
            <a:r>
              <a:rPr lang="mr-IN" dirty="0" err="1">
                <a:solidFill>
                  <a:srgbClr val="325B8E"/>
                </a:solidFill>
                <a:latin typeface="Courier" charset="0"/>
              </a:rPr>
              <a:t>fully_connected</a:t>
            </a:r>
            <a:r>
              <a:rPr lang="mr-IN" dirty="0">
                <a:solidFill>
                  <a:srgbClr val="325B8E"/>
                </a:solidFill>
                <a:latin typeface="Courier" charset="0"/>
              </a:rPr>
              <a:t>'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):</a:t>
            </a:r>
          </a:p>
          <a:p>
            <a:endParaRPr lang="mr-IN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with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variable_scope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(name):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input_nodes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input_tensor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get_shape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()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as_list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()[</a:t>
            </a:r>
            <a:r>
              <a:rPr lang="en-US" dirty="0">
                <a:solidFill>
                  <a:srgbClr val="35915D"/>
                </a:solidFill>
                <a:latin typeface="Courier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    weights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Variable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truncated_normal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(shape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input_nodes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                                                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output_nodes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),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                                         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mean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dirty="0">
                <a:solidFill>
                  <a:srgbClr val="35915D"/>
                </a:solidFill>
                <a:latin typeface="Courier" charset="0"/>
              </a:rPr>
              <a:t>0.0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,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                                         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stddev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dirty="0">
                <a:solidFill>
                  <a:srgbClr val="35915D"/>
                </a:solidFill>
                <a:latin typeface="Courier" charset="0"/>
              </a:rPr>
              <a:t>0.01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,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                                         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dtype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float32,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                                         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seed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seed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),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                      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   </a:t>
            </a:r>
            <a:r>
              <a:rPr lang="mr-IN" dirty="0" err="1" smtClean="0">
                <a:solidFill>
                  <a:prstClr val="black"/>
                </a:solidFill>
                <a:latin typeface="Courier" charset="0"/>
              </a:rPr>
              <a:t>name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dirty="0">
                <a:solidFill>
                  <a:srgbClr val="325B8E"/>
                </a:solidFill>
                <a:latin typeface="Courier" charset="0"/>
              </a:rPr>
              <a:t>'</a:t>
            </a:r>
            <a:r>
              <a:rPr lang="mr-IN" dirty="0" err="1">
                <a:solidFill>
                  <a:srgbClr val="325B8E"/>
                </a:solidFill>
                <a:latin typeface="Courier" charset="0"/>
              </a:rPr>
              <a:t>weights</a:t>
            </a:r>
            <a:r>
              <a:rPr lang="mr-IN" dirty="0">
                <a:solidFill>
                  <a:srgbClr val="325B8E"/>
                </a:solidFill>
                <a:latin typeface="Courier" charset="0"/>
              </a:rPr>
              <a:t>'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    biases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Variable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zeros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(shape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[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output_nodes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]), name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325B8E"/>
                </a:solidFill>
                <a:latin typeface="Courier" charset="0"/>
              </a:rPr>
              <a:t>'biases'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endParaRPr lang="en-US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    act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matmul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input_tensor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weights)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biases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   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if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activation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is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not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None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: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  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mr-IN" dirty="0" err="1" smtClean="0">
                <a:solidFill>
                  <a:prstClr val="black"/>
                </a:solidFill>
                <a:latin typeface="Courier" charset="0"/>
              </a:rPr>
              <a:t>act</a:t>
            </a:r>
            <a:r>
              <a:rPr lang="mr-IN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activation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act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mr-IN" b="1" dirty="0" err="1" smtClean="0">
                <a:solidFill>
                  <a:srgbClr val="0D5F18"/>
                </a:solidFill>
                <a:latin typeface="Courier-Bold" charset="0"/>
              </a:rPr>
              <a:t>return</a:t>
            </a:r>
            <a:r>
              <a:rPr lang="mr-IN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act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338" y="295505"/>
            <a:ext cx="11774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Defining your wrapper </a:t>
            </a:r>
            <a:r>
              <a:rPr lang="en-US" sz="3600" smtClean="0">
                <a:latin typeface="Helvetica Light"/>
                <a:cs typeface="Helvetica Light"/>
              </a:rPr>
              <a:t>functions manually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484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338" y="295505"/>
            <a:ext cx="11774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Using </a:t>
            </a:r>
            <a:r>
              <a:rPr lang="en-US" sz="3600" dirty="0" err="1" smtClean="0">
                <a:latin typeface="Helvetica Light"/>
                <a:cs typeface="Helvetica Light"/>
              </a:rPr>
              <a:t>tensorflow.layers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6884" y="1709735"/>
            <a:ext cx="13507453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Courier" charset="0"/>
              </a:rPr>
              <a:t>g 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Graph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()</a:t>
            </a:r>
          </a:p>
          <a:p>
            <a:r>
              <a:rPr lang="en-US" sz="1600" b="1" dirty="0">
                <a:solidFill>
                  <a:srgbClr val="0D5F18"/>
                </a:solidFill>
                <a:latin typeface="Courier-Bold" charset="0"/>
              </a:rPr>
              <a:t>with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g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as_default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():</a:t>
            </a:r>
          </a:p>
          <a:p>
            <a:endParaRPr lang="en-US" sz="16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600" i="1" dirty="0">
                <a:solidFill>
                  <a:srgbClr val="4F8FA0"/>
                </a:solidFill>
                <a:latin typeface="Courier-Oblique" charset="0"/>
              </a:rPr>
              <a:t># Input data</a:t>
            </a:r>
            <a:endParaRPr lang="en-US" sz="16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tf_x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placeholder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(tf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float32, [</a:t>
            </a:r>
            <a:r>
              <a:rPr lang="en-US" sz="1600" b="1" dirty="0">
                <a:solidFill>
                  <a:srgbClr val="0D5F18"/>
                </a:solidFill>
                <a:latin typeface="Courier-Bold" charset="0"/>
              </a:rPr>
              <a:t>None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n_input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], name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srgbClr val="325B8E"/>
                </a:solidFill>
                <a:latin typeface="Courier" charset="0"/>
              </a:rPr>
              <a:t>'features'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tf_y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placeholder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(tf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float32, [</a:t>
            </a:r>
            <a:r>
              <a:rPr lang="en-US" sz="1600" b="1" dirty="0">
                <a:solidFill>
                  <a:srgbClr val="0D5F18"/>
                </a:solidFill>
                <a:latin typeface="Courier-Bold" charset="0"/>
              </a:rPr>
              <a:t>None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n_classes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], name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srgbClr val="325B8E"/>
                </a:solidFill>
                <a:latin typeface="Courier" charset="0"/>
              </a:rPr>
              <a:t>'targets'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)</a:t>
            </a:r>
          </a:p>
          <a:p>
            <a:endParaRPr lang="en-US" sz="16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600" i="1" dirty="0">
                <a:solidFill>
                  <a:srgbClr val="4F8FA0"/>
                </a:solidFill>
                <a:latin typeface="Courier-Oblique" charset="0"/>
              </a:rPr>
              <a:t># Multilayer perceptron</a:t>
            </a:r>
            <a:endParaRPr lang="en-US" sz="16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   layer_1 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layers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dense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tf_x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, n_hidden_1, </a:t>
            </a:r>
          </a:p>
          <a:p>
            <a:r>
              <a:rPr lang="mr-IN" sz="1600" dirty="0">
                <a:solidFill>
                  <a:prstClr val="black"/>
                </a:solidFill>
                <a:latin typeface="Courier" charset="0"/>
              </a:rPr>
              <a:t>                              </a:t>
            </a:r>
            <a:r>
              <a:rPr lang="en-US" sz="1600" dirty="0" smtClean="0">
                <a:solidFill>
                  <a:prstClr val="black"/>
                </a:solidFill>
                <a:latin typeface="Courier" charset="0"/>
              </a:rPr>
              <a:t>     </a:t>
            </a:r>
            <a:r>
              <a:rPr lang="mr-IN" sz="1600" dirty="0" err="1" smtClean="0">
                <a:solidFill>
                  <a:prstClr val="black"/>
                </a:solidFill>
                <a:latin typeface="Courier" charset="0"/>
              </a:rPr>
              <a:t>activation</a:t>
            </a:r>
            <a:r>
              <a:rPr lang="mr-IN" sz="1600" dirty="0" smtClean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sz="1600" dirty="0" err="1" smtClean="0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mr-IN" sz="1600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mr-IN" sz="1600" dirty="0" err="1" smtClean="0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mr-IN" sz="1600" dirty="0" err="1" smtClean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mr-IN" sz="1600" dirty="0" err="1" smtClean="0">
                <a:solidFill>
                  <a:prstClr val="black"/>
                </a:solidFill>
                <a:latin typeface="Courier" charset="0"/>
              </a:rPr>
              <a:t>relu</a:t>
            </a:r>
            <a:r>
              <a:rPr lang="mr-IN" sz="1600" dirty="0">
                <a:solidFill>
                  <a:prstClr val="black"/>
                </a:solidFill>
                <a:latin typeface="Courier" charset="0"/>
              </a:rPr>
              <a:t>, </a:t>
            </a:r>
          </a:p>
          <a:p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                            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kernel_initializer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truncated_normal_initializer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stddev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srgbClr val="35915D"/>
                </a:solidFill>
                <a:latin typeface="Courier" charset="0"/>
              </a:rPr>
              <a:t>0.1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))</a:t>
            </a:r>
          </a:p>
          <a:p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   layer_2 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layers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dense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(layer_1, n_hidden_2,</a:t>
            </a:r>
          </a:p>
          <a:p>
            <a:r>
              <a:rPr lang="mr-IN" sz="1600" dirty="0">
                <a:solidFill>
                  <a:prstClr val="black"/>
                </a:solidFill>
                <a:latin typeface="Courier" charset="0"/>
              </a:rPr>
              <a:t>                             </a:t>
            </a:r>
            <a:r>
              <a:rPr lang="en-US" sz="1600" dirty="0" smtClean="0">
                <a:solidFill>
                  <a:prstClr val="black"/>
                </a:solidFill>
                <a:latin typeface="Courier" charset="0"/>
              </a:rPr>
              <a:t>     </a:t>
            </a:r>
            <a:r>
              <a:rPr lang="mr-IN" sz="1600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sz="1600" dirty="0" err="1">
                <a:solidFill>
                  <a:prstClr val="black"/>
                </a:solidFill>
                <a:latin typeface="Courier" charset="0"/>
              </a:rPr>
              <a:t>activation</a:t>
            </a:r>
            <a:r>
              <a:rPr lang="mr-IN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mr-IN" sz="16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mr-IN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mr-IN" sz="1600" dirty="0" err="1">
                <a:solidFill>
                  <a:prstClr val="black"/>
                </a:solidFill>
                <a:latin typeface="Courier" charset="0"/>
              </a:rPr>
              <a:t>nn</a:t>
            </a:r>
            <a:r>
              <a:rPr lang="mr-IN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mr-IN" sz="1600" dirty="0" err="1">
                <a:solidFill>
                  <a:prstClr val="black"/>
                </a:solidFill>
                <a:latin typeface="Courier" charset="0"/>
              </a:rPr>
              <a:t>relu</a:t>
            </a:r>
            <a:r>
              <a:rPr lang="mr-IN" sz="1600" dirty="0">
                <a:solidFill>
                  <a:prstClr val="black"/>
                </a:solidFill>
                <a:latin typeface="Courier" charset="0"/>
              </a:rPr>
              <a:t>,</a:t>
            </a:r>
          </a:p>
          <a:p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                            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kernel_initializer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truncated_normal_initializer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stddev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srgbClr val="35915D"/>
                </a:solidFill>
                <a:latin typeface="Courier" charset="0"/>
              </a:rPr>
              <a:t>0.1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))</a:t>
            </a:r>
          </a:p>
          <a:p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out_layer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tf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layers</a:t>
            </a:r>
            <a:r>
              <a:rPr lang="en-US" sz="1600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dense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(layer_2, </a:t>
            </a:r>
            <a:r>
              <a:rPr lang="en-US" sz="1600" dirty="0" err="1">
                <a:solidFill>
                  <a:prstClr val="black"/>
                </a:solidFill>
                <a:latin typeface="Courier" charset="0"/>
              </a:rPr>
              <a:t>n_classes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, activation</a:t>
            </a:r>
            <a:r>
              <a:rPr lang="en-US" sz="1600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sz="1600" b="1" dirty="0">
                <a:solidFill>
                  <a:srgbClr val="0D5F18"/>
                </a:solidFill>
                <a:latin typeface="Courier-Bold" charset="0"/>
              </a:rPr>
              <a:t>None</a:t>
            </a:r>
            <a:r>
              <a:rPr lang="en-US" sz="1600" dirty="0">
                <a:solidFill>
                  <a:prstClr val="black"/>
                </a:solidFill>
                <a:latin typeface="Courier" charset="0"/>
              </a:rPr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050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3974" y="596084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Feeding Data into the Graph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7640" y="2784755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33974" y="2327316"/>
            <a:ext cx="1150218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From Python via placeholders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  <a:p>
            <a:pPr marL="658368" lvl="1" indent="-201168">
              <a:buFontTx/>
              <a:buChar char="-"/>
            </a:pP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658368" lvl="1" indent="-201168">
              <a:buFontTx/>
              <a:buChar char="-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Python pickle</a:t>
            </a:r>
          </a:p>
          <a:p>
            <a:pPr marL="658368" lvl="1" indent="-201168">
              <a:buFontTx/>
              <a:buChar char="-"/>
            </a:pP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NumPy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.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npz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archives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https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2"/>
              </a:rPr>
              <a:t>://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2"/>
              </a:rPr>
              <a:t>github.com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2"/>
              </a:rPr>
              <a:t>rasbt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/deep-learning-book/blob/master/code/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2"/>
              </a:rPr>
              <a:t>model_zoo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/image-data-chunking-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2"/>
              </a:rPr>
              <a:t>npz.ipynb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marL="658368" lvl="1" indent="-201168">
              <a:buFontTx/>
              <a:buChar char="-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HDF5 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3"/>
              </a:rPr>
              <a:t>https://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github.com/rasbt/deep-learning-book/blob/master/code/model_zoo/image-data-chunking-hdf5.ipynb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  <a:p>
            <a:pPr marL="658368" lvl="1" indent="-201168">
              <a:buFontTx/>
              <a:buChar char="-"/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CSV</a:t>
            </a:r>
          </a:p>
          <a:p>
            <a:pPr marL="658368" lvl="1" indent="-201168">
              <a:buFontTx/>
              <a:buChar char="-"/>
            </a:pPr>
            <a:r>
              <a:rPr lang="mr-IN" dirty="0" smtClean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571500" indent="-571500">
              <a:buFontTx/>
              <a:buChar char="-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571500" indent="-571500">
              <a:buFontTx/>
              <a:buChar char="-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571500" indent="-571500">
              <a:buFontTx/>
              <a:buChar char="-"/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8799" y="2474926"/>
            <a:ext cx="5594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 err="1" smtClean="0">
                <a:solidFill>
                  <a:srgbClr val="000000"/>
                </a:solidFill>
                <a:latin typeface="Consolas" charset="0"/>
              </a:rPr>
              <a:t>sess</a:t>
            </a:r>
            <a:r>
              <a:rPr lang="mr-IN" dirty="0" err="1" smtClean="0">
                <a:solidFill>
                  <a:srgbClr val="666666"/>
                </a:solidFill>
                <a:latin typeface="Consolas" charset="0"/>
              </a:rPr>
              <a:t>.</a:t>
            </a:r>
            <a:r>
              <a:rPr lang="mr-IN" dirty="0" err="1" smtClean="0">
                <a:solidFill>
                  <a:srgbClr val="000000"/>
                </a:solidFill>
                <a:latin typeface="Consolas" charset="0"/>
              </a:rPr>
              <a:t>run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[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…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]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, </a:t>
            </a:r>
            <a:r>
              <a:rPr lang="mr-IN" dirty="0" err="1" smtClean="0">
                <a:solidFill>
                  <a:srgbClr val="000000"/>
                </a:solidFill>
                <a:latin typeface="Consolas" charset="0"/>
              </a:rPr>
              <a:t>feed_dict</a:t>
            </a:r>
            <a:r>
              <a:rPr lang="mr-IN" dirty="0" smtClean="0">
                <a:solidFill>
                  <a:srgbClr val="666666"/>
                </a:solidFill>
                <a:latin typeface="Consolas" charset="0"/>
              </a:rPr>
              <a:t>=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{</a:t>
            </a:r>
            <a:r>
              <a:rPr lang="mr-IN" dirty="0" smtClean="0">
                <a:solidFill>
                  <a:srgbClr val="4070A0"/>
                </a:solidFill>
                <a:latin typeface="Consolas" charset="0"/>
              </a:rPr>
              <a:t>'x:0'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: </a:t>
            </a:r>
            <a:r>
              <a:rPr lang="mr-IN" dirty="0" smtClean="0">
                <a:solidFill>
                  <a:srgbClr val="40A070"/>
                </a:solidFill>
                <a:latin typeface="Consolas" charset="0"/>
              </a:rPr>
              <a:t>…</a:t>
            </a:r>
            <a:r>
              <a:rPr lang="en-US" dirty="0" smtClean="0">
                <a:solidFill>
                  <a:srgbClr val="40A070"/>
                </a:solidFill>
                <a:latin typeface="Consolas" charset="0"/>
              </a:rPr>
              <a:t>, </a:t>
            </a:r>
            <a:r>
              <a:rPr lang="mr-IN" dirty="0">
                <a:solidFill>
                  <a:srgbClr val="4070A0"/>
                </a:solidFill>
                <a:latin typeface="Consolas" charset="0"/>
              </a:rPr>
              <a:t>'</a:t>
            </a:r>
            <a:r>
              <a:rPr lang="en-US" dirty="0" smtClean="0">
                <a:solidFill>
                  <a:srgbClr val="4070A0"/>
                </a:solidFill>
                <a:latin typeface="Consolas" charset="0"/>
              </a:rPr>
              <a:t>y</a:t>
            </a:r>
            <a:r>
              <a:rPr lang="mr-IN" dirty="0" smtClean="0">
                <a:solidFill>
                  <a:srgbClr val="4070A0"/>
                </a:solidFill>
                <a:latin typeface="Consolas" charset="0"/>
              </a:rPr>
              <a:t>:0</a:t>
            </a:r>
            <a:r>
              <a:rPr lang="mr-IN" dirty="0">
                <a:solidFill>
                  <a:srgbClr val="4070A0"/>
                </a:solidFill>
                <a:latin typeface="Consolas" charset="0"/>
              </a:rPr>
              <a:t>'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: </a:t>
            </a:r>
            <a:r>
              <a:rPr lang="mr-IN" dirty="0">
                <a:solidFill>
                  <a:srgbClr val="40A070"/>
                </a:solidFill>
                <a:latin typeface="Consolas" charset="0"/>
              </a:rPr>
              <a:t>…</a:t>
            </a:r>
            <a:r>
              <a:rPr lang="en-US" dirty="0" smtClean="0">
                <a:solidFill>
                  <a:srgbClr val="40A070"/>
                </a:solidFill>
                <a:latin typeface="Consolas" charset="0"/>
              </a:rPr>
              <a:t>, </a:t>
            </a:r>
            <a:r>
              <a:rPr lang="mr-IN" dirty="0" smtClean="0">
                <a:solidFill>
                  <a:srgbClr val="40A070"/>
                </a:solidFill>
                <a:latin typeface="Consolas" charset="0"/>
              </a:rPr>
              <a:t>…</a:t>
            </a:r>
            <a:r>
              <a:rPr lang="mr-IN" dirty="0" smtClean="0">
                <a:solidFill>
                  <a:srgbClr val="000000"/>
                </a:solidFill>
                <a:latin typeface="Consolas" charset="0"/>
              </a:rPr>
              <a:t>})</a:t>
            </a:r>
            <a:endParaRPr lang="mr-IN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3974" y="6088468"/>
            <a:ext cx="84012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More info: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  <a:hlinkClick r:id="rId4"/>
              </a:rPr>
              <a:t>https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  <a:hlinkClick r:id="rId4"/>
              </a:rPr>
              <a:t>://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  <a:hlinkClick r:id="rId4"/>
              </a:rPr>
              <a:t>www.tensorflow.org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  <a:hlinkClick r:id="rId4"/>
              </a:rPr>
              <a:t>/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  <a:hlinkClick r:id="rId4"/>
              </a:rPr>
              <a:t>programmers_guide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  <a:hlinkClick r:id="rId4"/>
              </a:rPr>
              <a:t>/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  <a:hlinkClick r:id="rId4"/>
              </a:rPr>
              <a:t>reading_data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3974" y="4438725"/>
            <a:ext cx="119580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Helvetica" charset="0"/>
                <a:ea typeface="Helvetica" charset="0"/>
                <a:cs typeface="Helvetica" charset="0"/>
              </a:rPr>
              <a:t>Using input pipelines and queues</a:t>
            </a:r>
          </a:p>
          <a:p>
            <a:endParaRPr lang="en-US" sz="2000" b="1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- Reading data from </a:t>
            </a:r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TFRecords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 files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https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5"/>
              </a:rPr>
              <a:t>://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5"/>
              </a:rPr>
              <a:t>github.com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/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5"/>
              </a:rPr>
              <a:t>rasbt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/deep-learning-book/blob/master/code/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5"/>
              </a:rPr>
              <a:t>model_zoo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/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5"/>
              </a:rPr>
              <a:t>tfrecords.ipynb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- Queues for loading raw images 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5"/>
              </a:rPr>
              <a:t>h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ttps</a:t>
            </a:r>
            <a:r>
              <a:rPr lang="en-US" sz="1400" dirty="0">
                <a:latin typeface="Helvetica" charset="0"/>
                <a:ea typeface="Helvetica" charset="0"/>
                <a:cs typeface="Helvetica" charset="0"/>
                <a:hlinkClick r:id="rId5"/>
              </a:rPr>
              <a:t>://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5"/>
              </a:rPr>
              <a:t>github.com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/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5"/>
              </a:rPr>
              <a:t>rasbt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/deep-learning-book/blob/master/code/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5"/>
              </a:rPr>
              <a:t>model_zoo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  <a:hlinkClick r:id="rId5"/>
              </a:rPr>
              <a:t>/file-</a:t>
            </a:r>
            <a:r>
              <a:rPr lang="en-US" sz="1400" dirty="0" err="1" smtClean="0">
                <a:latin typeface="Helvetica" charset="0"/>
                <a:ea typeface="Helvetica" charset="0"/>
                <a:cs typeface="Helvetica" charset="0"/>
                <a:hlinkClick r:id="rId5"/>
              </a:rPr>
              <a:t>queues.ipynb</a:t>
            </a:r>
            <a:r>
              <a:rPr lang="en-US" sz="14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1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92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2" y="799431"/>
            <a:ext cx="11296681" cy="50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2" y="799431"/>
            <a:ext cx="9544961" cy="42854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3791" y="5278401"/>
            <a:ext cx="929394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Light"/>
                <a:cs typeface="Helvetica Light"/>
              </a:rPr>
              <a:t>Code snippets</a:t>
            </a:r>
            <a:endParaRPr lang="en-US" dirty="0">
              <a:latin typeface="Helvetica Light"/>
              <a:cs typeface="Helvetica Light"/>
            </a:endParaRPr>
          </a:p>
          <a:p>
            <a:r>
              <a:rPr lang="en-US" dirty="0">
                <a:latin typeface="Helvetica Light"/>
                <a:cs typeface="Helvetica Light"/>
              </a:rPr>
              <a:t>GitHub: </a:t>
            </a:r>
            <a:r>
              <a:rPr lang="en-US" dirty="0" smtClean="0">
                <a:latin typeface="Helvetica Light"/>
                <a:cs typeface="Helvetica Light"/>
                <a:hlinkClick r:id="rId3"/>
              </a:rPr>
              <a:t>https</a:t>
            </a:r>
            <a:r>
              <a:rPr lang="en-US" dirty="0">
                <a:latin typeface="Helvetica Light"/>
                <a:cs typeface="Helvetica Light"/>
                <a:hlinkClick r:id="rId3"/>
              </a:rPr>
              <a:t>://github.com/rasbt/pydata-annarbor2017-dl-tutorial</a:t>
            </a:r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7690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3366" y="552092"/>
            <a:ext cx="9627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pip install </a:t>
            </a:r>
            <a:r>
              <a:rPr lang="en-US" sz="2800" dirty="0" err="1" smtClean="0">
                <a:latin typeface="Helvetica Light"/>
                <a:cs typeface="Helvetica Light"/>
              </a:rPr>
              <a:t>tensorflow</a:t>
            </a:r>
            <a:endParaRPr lang="en-US" sz="2800" dirty="0" smtClean="0">
              <a:latin typeface="Helvetica Light"/>
              <a:cs typeface="Helvetica Light"/>
            </a:endParaRPr>
          </a:p>
          <a:p>
            <a:r>
              <a:rPr lang="en-US" sz="2800" dirty="0" smtClean="0">
                <a:latin typeface="Helvetica Light"/>
                <a:cs typeface="Helvetica Light"/>
              </a:rPr>
              <a:t>pip install </a:t>
            </a:r>
            <a:r>
              <a:rPr lang="en-US" sz="2800" dirty="0" err="1" smtClean="0">
                <a:latin typeface="Helvetica Light"/>
                <a:cs typeface="Helvetica Light"/>
              </a:rPr>
              <a:t>tensorflow-gpu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03366" y="5634441"/>
            <a:ext cx="97190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Setup help: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https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://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  <a:hlinkClick r:id="rId2"/>
              </a:rPr>
              <a:t>www.tensorflow.org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/install/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3"/>
              </a:rPr>
              <a:t>https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://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  <a:hlinkClick r:id="rId3"/>
              </a:rPr>
              <a:t>sebastianraschka.com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/pdf/books/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  <a:hlinkClick r:id="rId3"/>
              </a:rPr>
              <a:t>dlb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3"/>
              </a:rPr>
              <a:t>/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  <a:hlinkClick r:id="rId3"/>
              </a:rPr>
              <a:t>appendix_h_cloud-computing.pdf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366" y="2098595"/>
            <a:ext cx="7883652" cy="264718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28638" y="190500"/>
            <a:ext cx="11663362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Useful (and Free) Resources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6731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88402" y="6353964"/>
            <a:ext cx="2737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  <a:hlinkClick r:id="rId2"/>
              </a:rPr>
              <a:t>https://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  <a:hlinkClick r:id="rId2"/>
              </a:rPr>
              <a:t>www.tensorflow.org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65"/>
          <a:stretch/>
        </p:blipFill>
        <p:spPr>
          <a:xfrm>
            <a:off x="1462784" y="4262760"/>
            <a:ext cx="5409070" cy="2025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59" y="1418515"/>
            <a:ext cx="3031258" cy="45468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46972" y="6002946"/>
            <a:ext cx="4566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  <a:hlinkClick r:id="rId5"/>
              </a:rPr>
              <a:t>https://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  <a:hlinkClick r:id="rId5"/>
              </a:rPr>
              <a:t>github.com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5"/>
              </a:rPr>
              <a:t>/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  <a:hlinkClick r:id="rId5"/>
              </a:rPr>
              <a:t>rasbt</a:t>
            </a:r>
            <a:r>
              <a:rPr lang="en-US" dirty="0">
                <a:latin typeface="Gill Sans" charset="0"/>
                <a:ea typeface="Gill Sans" charset="0"/>
                <a:cs typeface="Gill Sans" charset="0"/>
                <a:hlinkClick r:id="rId5"/>
              </a:rPr>
              <a:t>/deep-learning-book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88402" y="3595606"/>
            <a:ext cx="3433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err="1">
                <a:hlinkClick r:id="rId6"/>
              </a:rPr>
              <a:t>www.deeplearningbook.org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84" y="1284089"/>
            <a:ext cx="1709907" cy="22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28638" y="190500"/>
            <a:ext cx="11663362" cy="1143000"/>
          </a:xfrm>
        </p:spPr>
        <p:txBody>
          <a:bodyPr/>
          <a:lstStyle/>
          <a:p>
            <a:r>
              <a:rPr lang="en-US" dirty="0" smtClean="0"/>
              <a:t>One More </a:t>
            </a:r>
            <a:r>
              <a:rPr lang="en-US" dirty="0"/>
              <a:t>T</a:t>
            </a:r>
            <a:r>
              <a:rPr lang="en-US" dirty="0" smtClean="0"/>
              <a:t>hing!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31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88818" y="5973624"/>
            <a:ext cx="10284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https://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  <a:hlinkClick r:id="rId2"/>
              </a:rPr>
              <a:t>www.amazon.com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/Python-Machine-Learning-scikit-learn-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  <a:hlinkClick r:id="rId2"/>
              </a:rPr>
              <a:t>TensorFlow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/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  <a:hlinkClick r:id="rId2"/>
              </a:rPr>
              <a:t>dp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hlinkClick r:id="rId2"/>
              </a:rPr>
              <a:t>/1787125939/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r="4586" b="20468"/>
          <a:stretch/>
        </p:blipFill>
        <p:spPr>
          <a:xfrm>
            <a:off x="2708346" y="1725667"/>
            <a:ext cx="7303945" cy="423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8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28638" y="190500"/>
            <a:ext cx="11663362" cy="1143000"/>
          </a:xfrm>
        </p:spPr>
        <p:txBody>
          <a:bodyPr/>
          <a:lstStyle/>
          <a:p>
            <a:r>
              <a:rPr lang="en-US" dirty="0" smtClean="0"/>
              <a:t>Thanks for attending!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6210" y="3935055"/>
            <a:ext cx="743368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Helvetica Light"/>
                <a:cs typeface="Helvetica Light"/>
              </a:rPr>
              <a:t>Contact</a:t>
            </a:r>
            <a:r>
              <a:rPr lang="en-US" sz="3200" dirty="0" smtClean="0">
                <a:latin typeface="Helvetica Light"/>
                <a:cs typeface="Helvetica Light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 smtClean="0">
                <a:latin typeface="Helvetica Light"/>
                <a:cs typeface="Helvetica Light"/>
              </a:rPr>
              <a:t>E-mail</a:t>
            </a:r>
            <a:r>
              <a:rPr lang="en-US" sz="2000" dirty="0">
                <a:latin typeface="Helvetica Light"/>
                <a:cs typeface="Helvetica Light"/>
              </a:rPr>
              <a:t>: </a:t>
            </a:r>
            <a:r>
              <a:rPr lang="en-US" sz="2000" dirty="0">
                <a:latin typeface="Helvetica Light"/>
                <a:cs typeface="Helvetica Light"/>
                <a:hlinkClick r:id="rId2"/>
              </a:rPr>
              <a:t>mail@sebastianraschka.com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>
                <a:latin typeface="Helvetica Light"/>
                <a:cs typeface="Helvetica Light"/>
              </a:rPr>
              <a:t>Website: </a:t>
            </a:r>
            <a:r>
              <a:rPr lang="en-US" sz="2000" dirty="0">
                <a:latin typeface="Helvetica Light"/>
                <a:cs typeface="Helvetica Light"/>
                <a:hlinkClick r:id="rId3"/>
              </a:rPr>
              <a:t>http://sebastianraschka.com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>
                <a:latin typeface="Helvetica Light"/>
                <a:cs typeface="Helvetica Light"/>
              </a:rPr>
              <a:t>Twitter: </a:t>
            </a:r>
            <a:r>
              <a:rPr lang="en-US" sz="2000" dirty="0">
                <a:latin typeface="Helvetica Light"/>
                <a:cs typeface="Helvetica Light"/>
                <a:hlinkClick r:id="rId4"/>
              </a:rPr>
              <a:t>@rasbt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 err="1">
                <a:latin typeface="Helvetica Light"/>
                <a:cs typeface="Helvetica Light"/>
              </a:rPr>
              <a:t>GitHub</a:t>
            </a:r>
            <a:r>
              <a:rPr lang="en-US" sz="2000" dirty="0">
                <a:latin typeface="Helvetica Light"/>
                <a:cs typeface="Helvetica Light"/>
              </a:rPr>
              <a:t>: </a:t>
            </a:r>
            <a:r>
              <a:rPr lang="en-US" sz="2000" dirty="0">
                <a:latin typeface="Helvetica Light"/>
                <a:cs typeface="Helvetica Light"/>
                <a:hlinkClick r:id="rId5"/>
              </a:rPr>
              <a:t>rasbt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1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210" y="1251871"/>
            <a:ext cx="13291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Slides</a:t>
            </a:r>
            <a:endParaRPr lang="en-US" sz="2000" dirty="0" smtClean="0">
              <a:latin typeface="Helvetica Light"/>
              <a:cs typeface="Helvetica Light"/>
            </a:endParaRPr>
          </a:p>
          <a:p>
            <a:r>
              <a:rPr lang="en-US" sz="2000" dirty="0" smtClean="0">
                <a:latin typeface="Helvetica Light"/>
                <a:cs typeface="Helvetica Light"/>
              </a:rPr>
              <a:t>Speaker </a:t>
            </a:r>
            <a:r>
              <a:rPr lang="en-US" sz="2000" dirty="0">
                <a:latin typeface="Helvetica Light"/>
                <a:cs typeface="Helvetica Light"/>
              </a:rPr>
              <a:t>Deck: </a:t>
            </a:r>
            <a:endParaRPr lang="en-US" sz="2000" dirty="0" smtClean="0">
              <a:latin typeface="Helvetica Light"/>
              <a:cs typeface="Helvetica Light"/>
            </a:endParaRPr>
          </a:p>
          <a:p>
            <a:r>
              <a:rPr lang="en-US" sz="2000" dirty="0">
                <a:latin typeface="Helvetica Light"/>
                <a:cs typeface="Helvetica Light"/>
                <a:hlinkClick r:id="rId6"/>
              </a:rPr>
              <a:t>https://speakerdeck.com/rasbt/introduction-to-deep-learning-with-tensorflow-at-pydata-ann-arbor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210" y="2695368"/>
            <a:ext cx="92439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Code snippets</a:t>
            </a:r>
            <a:endParaRPr lang="en-US" sz="2000" dirty="0" smtClean="0">
              <a:latin typeface="Helvetica Light"/>
              <a:cs typeface="Helvetica Light"/>
            </a:endParaRPr>
          </a:p>
          <a:p>
            <a:r>
              <a:rPr lang="en-US" sz="2000" dirty="0" smtClean="0">
                <a:latin typeface="Helvetica Light"/>
                <a:cs typeface="Helvetica Light"/>
              </a:rPr>
              <a:t>GitHub</a:t>
            </a:r>
            <a:r>
              <a:rPr lang="en-US" sz="2000" dirty="0">
                <a:latin typeface="Helvetica Light"/>
                <a:cs typeface="Helvetica Light"/>
              </a:rPr>
              <a:t>: </a:t>
            </a:r>
            <a:endParaRPr lang="en-US" sz="2000" dirty="0" smtClean="0">
              <a:latin typeface="Helvetica Light"/>
              <a:cs typeface="Helvetica Light"/>
            </a:endParaRPr>
          </a:p>
          <a:p>
            <a:r>
              <a:rPr lang="en-US" sz="2000" dirty="0" smtClean="0">
                <a:latin typeface="Helvetica Light"/>
                <a:cs typeface="Helvetica Light"/>
                <a:hlinkClick r:id="rId7"/>
              </a:rPr>
              <a:t>https</a:t>
            </a:r>
            <a:r>
              <a:rPr lang="en-US" sz="2000" dirty="0">
                <a:latin typeface="Helvetica Light"/>
                <a:cs typeface="Helvetica Light"/>
                <a:hlinkClick r:id="rId7"/>
              </a:rPr>
              <a:t>://</a:t>
            </a:r>
            <a:r>
              <a:rPr lang="en-US" sz="2000" dirty="0" smtClean="0">
                <a:latin typeface="Helvetica Light"/>
                <a:cs typeface="Helvetica Light"/>
                <a:hlinkClick r:id="rId7"/>
              </a:rPr>
              <a:t>github.com/rasbt/pydata-annarbor2017-dl-tutorial</a:t>
            </a:r>
            <a:endParaRPr lang="en-US" sz="2000" dirty="0">
              <a:latin typeface="Helvetica Light"/>
              <a:cs typeface="Helvetica Light"/>
            </a:endParaRPr>
          </a:p>
          <a:p>
            <a:endParaRPr lang="en-US" sz="32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2703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28638" y="190500"/>
            <a:ext cx="11663362" cy="1143000"/>
          </a:xfrm>
        </p:spPr>
        <p:txBody>
          <a:bodyPr/>
          <a:lstStyle/>
          <a:p>
            <a:r>
              <a:rPr lang="en-US" dirty="0" smtClean="0"/>
              <a:t>Thanks for attending!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6210" y="3935055"/>
            <a:ext cx="743368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Helvetica Light"/>
                <a:cs typeface="Helvetica Light"/>
              </a:rPr>
              <a:t>Contact</a:t>
            </a:r>
            <a:r>
              <a:rPr lang="en-US" sz="3200" dirty="0" smtClean="0">
                <a:latin typeface="Helvetica Light"/>
                <a:cs typeface="Helvetica Light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 smtClean="0">
                <a:latin typeface="Helvetica Light"/>
                <a:cs typeface="Helvetica Light"/>
              </a:rPr>
              <a:t>E-mail</a:t>
            </a:r>
            <a:r>
              <a:rPr lang="en-US" sz="2000" dirty="0">
                <a:latin typeface="Helvetica Light"/>
                <a:cs typeface="Helvetica Light"/>
              </a:rPr>
              <a:t>: </a:t>
            </a:r>
            <a:r>
              <a:rPr lang="en-US" sz="2000" dirty="0">
                <a:latin typeface="Helvetica Light"/>
                <a:cs typeface="Helvetica Light"/>
                <a:hlinkClick r:id="rId2"/>
              </a:rPr>
              <a:t>mail@sebastianraschka.com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>
                <a:latin typeface="Helvetica Light"/>
                <a:cs typeface="Helvetica Light"/>
              </a:rPr>
              <a:t>Website: </a:t>
            </a:r>
            <a:r>
              <a:rPr lang="en-US" sz="2000" dirty="0">
                <a:latin typeface="Helvetica Light"/>
                <a:cs typeface="Helvetica Light"/>
                <a:hlinkClick r:id="rId3"/>
              </a:rPr>
              <a:t>http://sebastianraschka.com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>
                <a:latin typeface="Helvetica Light"/>
                <a:cs typeface="Helvetica Light"/>
              </a:rPr>
              <a:t>Twitter: </a:t>
            </a:r>
            <a:r>
              <a:rPr lang="en-US" sz="2000" dirty="0">
                <a:latin typeface="Helvetica Light"/>
                <a:cs typeface="Helvetica Light"/>
                <a:hlinkClick r:id="rId4"/>
              </a:rPr>
              <a:t>@rasbt</a:t>
            </a:r>
            <a:endParaRPr lang="en-US" sz="2000" dirty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Courier New"/>
              <a:buChar char="o"/>
            </a:pPr>
            <a:r>
              <a:rPr lang="en-US" sz="2000" dirty="0" err="1">
                <a:latin typeface="Helvetica Light"/>
                <a:cs typeface="Helvetica Light"/>
              </a:rPr>
              <a:t>GitHub</a:t>
            </a:r>
            <a:r>
              <a:rPr lang="en-US" sz="2000" dirty="0">
                <a:latin typeface="Helvetica Light"/>
                <a:cs typeface="Helvetica Light"/>
              </a:rPr>
              <a:t>: </a:t>
            </a:r>
            <a:r>
              <a:rPr lang="en-US" sz="2000" dirty="0">
                <a:latin typeface="Helvetica Light"/>
                <a:cs typeface="Helvetica Light"/>
                <a:hlinkClick r:id="rId5"/>
              </a:rPr>
              <a:t>rasbt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1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210" y="1251871"/>
            <a:ext cx="132912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Slides</a:t>
            </a:r>
            <a:endParaRPr lang="en-US" sz="2000" dirty="0" smtClean="0">
              <a:latin typeface="Helvetica Light"/>
              <a:cs typeface="Helvetica Light"/>
            </a:endParaRPr>
          </a:p>
          <a:p>
            <a:r>
              <a:rPr lang="en-US" sz="2000" dirty="0" smtClean="0">
                <a:latin typeface="Helvetica Light"/>
                <a:cs typeface="Helvetica Light"/>
              </a:rPr>
              <a:t>Speaker </a:t>
            </a:r>
            <a:r>
              <a:rPr lang="en-US" sz="2000" dirty="0">
                <a:latin typeface="Helvetica Light"/>
                <a:cs typeface="Helvetica Light"/>
              </a:rPr>
              <a:t>Deck: </a:t>
            </a:r>
            <a:endParaRPr lang="en-US" sz="2000" dirty="0" smtClean="0">
              <a:latin typeface="Helvetica Light"/>
              <a:cs typeface="Helvetica Light"/>
            </a:endParaRPr>
          </a:p>
          <a:p>
            <a:r>
              <a:rPr lang="en-US" sz="2000" dirty="0">
                <a:latin typeface="Helvetica Light"/>
                <a:cs typeface="Helvetica Light"/>
                <a:hlinkClick r:id="rId6"/>
              </a:rPr>
              <a:t>https://speakerdeck.com/rasbt/introduction-to-deep-learning-with-tensorflow-at-pydata-ann-arbor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210" y="2695368"/>
            <a:ext cx="92439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Code snippets</a:t>
            </a:r>
            <a:endParaRPr lang="en-US" sz="2000" dirty="0" smtClean="0">
              <a:latin typeface="Helvetica Light"/>
              <a:cs typeface="Helvetica Light"/>
            </a:endParaRPr>
          </a:p>
          <a:p>
            <a:r>
              <a:rPr lang="en-US" sz="2000" dirty="0" smtClean="0">
                <a:latin typeface="Helvetica Light"/>
                <a:cs typeface="Helvetica Light"/>
              </a:rPr>
              <a:t>GitHub</a:t>
            </a:r>
            <a:r>
              <a:rPr lang="en-US" sz="2000" dirty="0">
                <a:latin typeface="Helvetica Light"/>
                <a:cs typeface="Helvetica Light"/>
              </a:rPr>
              <a:t>: </a:t>
            </a:r>
            <a:endParaRPr lang="en-US" sz="2000" dirty="0" smtClean="0">
              <a:latin typeface="Helvetica Light"/>
              <a:cs typeface="Helvetica Light"/>
            </a:endParaRPr>
          </a:p>
          <a:p>
            <a:r>
              <a:rPr lang="en-US" sz="2000" dirty="0" smtClean="0">
                <a:latin typeface="Helvetica Light"/>
                <a:cs typeface="Helvetica Light"/>
                <a:hlinkClick r:id="rId7"/>
              </a:rPr>
              <a:t>https</a:t>
            </a:r>
            <a:r>
              <a:rPr lang="en-US" sz="2000" dirty="0">
                <a:latin typeface="Helvetica Light"/>
                <a:cs typeface="Helvetica Light"/>
                <a:hlinkClick r:id="rId7"/>
              </a:rPr>
              <a:t>://</a:t>
            </a:r>
            <a:r>
              <a:rPr lang="en-US" sz="2000" dirty="0" smtClean="0">
                <a:latin typeface="Helvetica Light"/>
                <a:cs typeface="Helvetica Light"/>
                <a:hlinkClick r:id="rId7"/>
              </a:rPr>
              <a:t>github.com/rasbt/pydata-annarbor2017-dl-tutorial</a:t>
            </a:r>
            <a:endParaRPr lang="en-US" sz="2000" dirty="0">
              <a:latin typeface="Helvetica Light"/>
              <a:cs typeface="Helvetica Light"/>
            </a:endParaRPr>
          </a:p>
          <a:p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67458" y="1205704"/>
            <a:ext cx="4185722" cy="646331"/>
          </a:xfrm>
          <a:prstGeom prst="rect">
            <a:avLst/>
          </a:prstGeom>
          <a:solidFill>
            <a:srgbClr val="FF951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 Light"/>
                <a:cs typeface="Helvetica Ligh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260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61956" y="3395671"/>
            <a:ext cx="431321" cy="4313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424" y="3395671"/>
            <a:ext cx="431321" cy="4313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94892" y="3395671"/>
            <a:ext cx="431321" cy="4313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61955" y="397939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95865" y="3395671"/>
            <a:ext cx="431321" cy="4313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96838" y="3395671"/>
            <a:ext cx="431321" cy="4313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28424" y="397939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394891" y="397939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95864" y="397939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96837" y="3976514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61955" y="456311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8423" y="456311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94890" y="456311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95863" y="456311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01149" y="456311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85310" y="2811951"/>
            <a:ext cx="431321" cy="43132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051778" y="281195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618246" y="281195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485309" y="3395671"/>
            <a:ext cx="431321" cy="43132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485303" y="4563111"/>
            <a:ext cx="431321" cy="43132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485302" y="5146831"/>
            <a:ext cx="431321" cy="43132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51778" y="339567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618245" y="339567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051776" y="456311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51775" y="514683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85309" y="3979391"/>
            <a:ext cx="431321" cy="43132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051777" y="397939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618244" y="397939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618243" y="456311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618242" y="514683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317869" y="3916780"/>
            <a:ext cx="9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19667" y="3863604"/>
            <a:ext cx="94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>
                <a:latin typeface="Helvetica Light"/>
                <a:cs typeface="Helvetica Light"/>
              </a:rPr>
              <a:t>=</a:t>
            </a:r>
            <a:endParaRPr lang="en-US" sz="3600" dirty="0" smtClean="0">
              <a:latin typeface="Helvetica Light"/>
              <a:cs typeface="Helvetica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801449" y="3395671"/>
            <a:ext cx="431321" cy="43132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67917" y="339567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934385" y="339567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801448" y="397939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367917" y="397939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934384" y="397939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801448" y="456311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367916" y="456311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934383" y="456311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188350" y="281195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188349" y="339567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188348" y="397939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188347" y="456311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188346" y="5146831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0500851" y="3392794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0500850" y="3976514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500849" y="4560234"/>
            <a:ext cx="431321" cy="431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183044" y="1471518"/>
            <a:ext cx="97374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X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np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random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random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((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num_train_examples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num_features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))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W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np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random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random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((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num_features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num_hidden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))</a:t>
            </a:r>
            <a:endParaRPr lang="en-US" dirty="0"/>
          </a:p>
        </p:txBody>
      </p:sp>
      <p:sp>
        <p:nvSpPr>
          <p:cNvPr id="59" name="Title 1"/>
          <p:cNvSpPr txBox="1">
            <a:spLocks/>
          </p:cNvSpPr>
          <p:nvPr/>
        </p:nvSpPr>
        <p:spPr>
          <a:xfrm>
            <a:off x="275170" y="190500"/>
            <a:ext cx="1166283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/>
                <a:ea typeface="+mj-ea"/>
                <a:cs typeface="Helvetica Light"/>
              </a:defRPr>
            </a:lvl1pPr>
          </a:lstStyle>
          <a:p>
            <a:r>
              <a:rPr lang="en-US" dirty="0" smtClean="0"/>
              <a:t>Vectorization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8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5665" y="1666850"/>
            <a:ext cx="1048924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logits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np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zeros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([</a:t>
            </a:r>
            <a:r>
              <a:rPr lang="en-US" dirty="0" err="1" smtClean="0">
                <a:solidFill>
                  <a:prstClr val="black"/>
                </a:solidFill>
                <a:latin typeface="Courier" charset="0"/>
              </a:rPr>
              <a:t>num_train_examples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num_hidden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])</a:t>
            </a:r>
          </a:p>
          <a:p>
            <a:endParaRPr lang="en-US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for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row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in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0D5F18"/>
                </a:solidFill>
                <a:latin typeface="Courier" charset="0"/>
              </a:rPr>
              <a:t>enumerate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(X): </a:t>
            </a:r>
            <a:r>
              <a:rPr lang="en-US" i="1" dirty="0">
                <a:solidFill>
                  <a:srgbClr val="4F8FA0"/>
                </a:solidFill>
                <a:latin typeface="Courier-Oblique" charset="0"/>
              </a:rPr>
              <a:t># row = </a:t>
            </a:r>
            <a:r>
              <a:rPr lang="en-US" i="1" dirty="0" err="1">
                <a:solidFill>
                  <a:srgbClr val="4F8FA0"/>
                </a:solidFill>
                <a:latin typeface="Courier-Oblique" charset="0"/>
              </a:rPr>
              <a:t>training_example</a:t>
            </a:r>
            <a:endParaRPr lang="en-US" dirty="0">
              <a:solidFill>
                <a:prstClr val="black"/>
              </a:solidFill>
              <a:latin typeface="Courier" charset="0"/>
            </a:endParaRP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for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j, col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in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0D5F18"/>
                </a:solidFill>
                <a:latin typeface="Courier" charset="0"/>
              </a:rPr>
              <a:t>enumerate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(W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T): </a:t>
            </a:r>
            <a:r>
              <a:rPr lang="en-US" i="1" dirty="0">
                <a:solidFill>
                  <a:srgbClr val="4F8FA0"/>
                </a:solidFill>
                <a:latin typeface="Courier-Oblique" charset="0"/>
              </a:rPr>
              <a:t># col = features</a:t>
            </a:r>
            <a:endParaRPr lang="en-US" dirty="0">
              <a:solidFill>
                <a:prstClr val="black"/>
              </a:solidFill>
              <a:latin typeface="Courier" charset="0"/>
            </a:endParaRP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vector_dot_product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35915D"/>
                </a:solidFill>
                <a:latin typeface="Courier" charset="0"/>
              </a:rPr>
              <a:t>0</a:t>
            </a:r>
            <a:endParaRPr lang="en-US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   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for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a, b </a:t>
            </a:r>
            <a:r>
              <a:rPr lang="en-US" b="1" dirty="0">
                <a:solidFill>
                  <a:srgbClr val="0D5F18"/>
                </a:solidFill>
                <a:latin typeface="Courier-Bold" charset="0"/>
              </a:rPr>
              <a:t>in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0D5F18"/>
                </a:solidFill>
                <a:latin typeface="Courier" charset="0"/>
              </a:rPr>
              <a:t>zip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(row, col):</a:t>
            </a: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  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urier" charset="0"/>
              </a:rPr>
              <a:t>   </a:t>
            </a:r>
            <a:r>
              <a:rPr lang="mr-IN" dirty="0" err="1" smtClean="0">
                <a:solidFill>
                  <a:prstClr val="black"/>
                </a:solidFill>
                <a:latin typeface="Courier" charset="0"/>
              </a:rPr>
              <a:t>vector_dot_product</a:t>
            </a:r>
            <a:r>
              <a:rPr lang="mr-IN" dirty="0" smtClean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+=</a:t>
            </a:r>
            <a:r>
              <a:rPr lang="mr-IN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a</a:t>
            </a:r>
            <a:r>
              <a:rPr lang="mr-IN" dirty="0">
                <a:solidFill>
                  <a:srgbClr val="535353"/>
                </a:solidFill>
                <a:latin typeface="Courier" charset="0"/>
              </a:rPr>
              <a:t>*</a:t>
            </a:r>
            <a:r>
              <a:rPr lang="mr-IN" dirty="0" err="1">
                <a:solidFill>
                  <a:prstClr val="black"/>
                </a:solidFill>
                <a:latin typeface="Courier" charset="0"/>
              </a:rPr>
              <a:t>b</a:t>
            </a:r>
            <a:endParaRPr lang="mr-IN" dirty="0">
              <a:solidFill>
                <a:prstClr val="black"/>
              </a:solidFill>
              <a:latin typeface="Courier" charset="0"/>
            </a:endParaRP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    </a:t>
            </a:r>
          </a:p>
          <a:p>
            <a:r>
              <a:rPr lang="en-US" dirty="0">
                <a:solidFill>
                  <a:prstClr val="black"/>
                </a:solidFill>
                <a:latin typeface="Courier" charset="0"/>
              </a:rPr>
              <a:t>        logits[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, j] </a:t>
            </a:r>
            <a:r>
              <a:rPr lang="en-US" dirty="0">
                <a:solidFill>
                  <a:srgbClr val="535353"/>
                </a:solidFill>
                <a:latin typeface="Courier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vector_dot_product</a:t>
            </a:r>
            <a:endParaRPr lang="en-US" dirty="0">
              <a:solidFill>
                <a:prstClr val="black"/>
              </a:solidFill>
              <a:latin typeface="Courier" charset="0"/>
            </a:endParaRPr>
          </a:p>
          <a:p>
            <a:r>
              <a:rPr lang="mr-IN" dirty="0">
                <a:solidFill>
                  <a:prstClr val="black"/>
                </a:solidFill>
                <a:latin typeface="Courier" charset="0"/>
              </a:rPr>
              <a:t>        </a:t>
            </a:r>
          </a:p>
          <a:p>
            <a:r>
              <a:rPr lang="en-US" dirty="0" err="1">
                <a:solidFill>
                  <a:prstClr val="black"/>
                </a:solidFill>
                <a:latin typeface="Courier" charset="0"/>
              </a:rPr>
              <a:t>np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allclose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(logits, 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np</a:t>
            </a:r>
            <a:r>
              <a:rPr lang="en-US" dirty="0" err="1">
                <a:solidFill>
                  <a:srgbClr val="535353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Courier" charset="0"/>
              </a:rPr>
              <a:t>dot</a:t>
            </a:r>
            <a:r>
              <a:rPr lang="en-US" dirty="0">
                <a:solidFill>
                  <a:prstClr val="black"/>
                </a:solidFill>
                <a:latin typeface="Courier" charset="0"/>
              </a:rPr>
              <a:t>(X, W))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7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3" b="68050"/>
          <a:stretch/>
        </p:blipFill>
        <p:spPr>
          <a:xfrm>
            <a:off x="-483079" y="931652"/>
            <a:ext cx="10659645" cy="30192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5163" y="4159319"/>
            <a:ext cx="7402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static.googleusercontent.com</a:t>
            </a:r>
            <a:r>
              <a:rPr lang="en-US" sz="1400" dirty="0">
                <a:hlinkClick r:id="rId3"/>
              </a:rPr>
              <a:t>/media/</a:t>
            </a:r>
            <a:r>
              <a:rPr lang="en-US" sz="1400" dirty="0" err="1">
                <a:hlinkClick r:id="rId3"/>
              </a:rPr>
              <a:t>research.google.com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en</a:t>
            </a:r>
            <a:r>
              <a:rPr lang="en-US" sz="1400" dirty="0">
                <a:hlinkClick r:id="rId3"/>
              </a:rPr>
              <a:t>//pubs/archive/45166.pdf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9" t="33785" r="40942" b="43390"/>
          <a:stretch/>
        </p:blipFill>
        <p:spPr>
          <a:xfrm>
            <a:off x="7867291" y="569342"/>
            <a:ext cx="3726611" cy="596947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1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801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12757</TotalTime>
  <Words>3181</Words>
  <Application>Microsoft Macintosh PowerPoint</Application>
  <PresentationFormat>Widescreen</PresentationFormat>
  <Paragraphs>778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8" baseType="lpstr">
      <vt:lpstr>Arial</vt:lpstr>
      <vt:lpstr>Calibri</vt:lpstr>
      <vt:lpstr>Cambria Math</vt:lpstr>
      <vt:lpstr>Consolas</vt:lpstr>
      <vt:lpstr>Courier</vt:lpstr>
      <vt:lpstr>Courier New</vt:lpstr>
      <vt:lpstr>Courier-Bold</vt:lpstr>
      <vt:lpstr>Courier-Oblique</vt:lpstr>
      <vt:lpstr>Gill Sans</vt:lpstr>
      <vt:lpstr>Helvetica</vt:lpstr>
      <vt:lpstr>Helvetica Light</vt:lpstr>
      <vt:lpstr>HelveticaNeue</vt:lpstr>
      <vt:lpstr>Mangal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(and Free) Resources</vt:lpstr>
      <vt:lpstr>One More Thing!</vt:lpstr>
      <vt:lpstr>Thanks for attending!</vt:lpstr>
      <vt:lpstr>Thanks for attending!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Sebastian Raschka Raschka</cp:lastModifiedBy>
  <cp:revision>730</cp:revision>
  <cp:lastPrinted>2017-08-26T02:13:49Z</cp:lastPrinted>
  <dcterms:created xsi:type="dcterms:W3CDTF">2016-07-07T06:14:25Z</dcterms:created>
  <dcterms:modified xsi:type="dcterms:W3CDTF">2017-08-30T01:57:25Z</dcterms:modified>
</cp:coreProperties>
</file>